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66" r:id="rId3"/>
    <p:sldId id="267" r:id="rId4"/>
    <p:sldId id="268" r:id="rId5"/>
    <p:sldId id="257" r:id="rId6"/>
    <p:sldId id="261" r:id="rId7"/>
    <p:sldId id="264" r:id="rId8"/>
    <p:sldId id="262" r:id="rId9"/>
    <p:sldId id="263" r:id="rId10"/>
    <p:sldId id="265" r:id="rId11"/>
    <p:sldId id="269" r:id="rId12"/>
    <p:sldId id="281" r:id="rId13"/>
    <p:sldId id="275" r:id="rId14"/>
    <p:sldId id="278" r:id="rId15"/>
    <p:sldId id="282" r:id="rId16"/>
    <p:sldId id="276" r:id="rId17"/>
    <p:sldId id="270" r:id="rId18"/>
    <p:sldId id="283" r:id="rId19"/>
    <p:sldId id="284" r:id="rId20"/>
    <p:sldId id="285" r:id="rId21"/>
    <p:sldId id="286" r:id="rId22"/>
    <p:sldId id="287" r:id="rId23"/>
    <p:sldId id="271" r:id="rId24"/>
    <p:sldId id="273" r:id="rId25"/>
    <p:sldId id="272" r:id="rId26"/>
    <p:sldId id="274" r:id="rId27"/>
    <p:sldId id="288" r:id="rId28"/>
    <p:sldId id="289" r:id="rId29"/>
    <p:sldId id="292" r:id="rId30"/>
    <p:sldId id="291" r:id="rId31"/>
    <p:sldId id="293" r:id="rId32"/>
    <p:sldId id="280" r:id="rId33"/>
    <p:sldId id="290" r:id="rId34"/>
    <p:sldId id="277" r:id="rId35"/>
    <p:sldId id="294" r:id="rId36"/>
  </p:sldIdLst>
  <p:sldSz cx="12192000" cy="6858000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2E5389B4-CB26-4955-8CB3-03266C3052D6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7317"/>
            <a:ext cx="2918831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446F889E-EA26-4C09-8685-4BBA607D0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44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8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27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51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55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03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71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04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40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83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94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72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F810-03EE-42F5-A41F-39D9919293D8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AC7C-95D4-4DA6-929B-3E17D1554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0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jp/url?sa=i&amp;rct=j&amp;q=&amp;esrc=s&amp;source=images&amp;cd=&amp;ved=&amp;url=https://yeey.co/event/positivepsychologyws2019&amp;psig=AOvVaw15vhnqBzP2Z5i_94fVa3Eg&amp;ust=157327906020573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0752" y="1371776"/>
            <a:ext cx="9767248" cy="2387600"/>
          </a:xfrm>
        </p:spPr>
        <p:txBody>
          <a:bodyPr/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西部地区研修会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２０１９</a:t>
            </a:r>
            <a:r>
              <a:rPr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作業療法士のための幸福学</a:t>
            </a:r>
            <a:endParaRPr kumimoji="1" lang="ja-JP" altLang="en-US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84376" y="5608259"/>
            <a:ext cx="5877636" cy="1024553"/>
          </a:xfrm>
        </p:spPr>
        <p:txBody>
          <a:bodyPr>
            <a:normAutofit fontScale="92500"/>
          </a:bodyPr>
          <a:lstStyle/>
          <a:p>
            <a:pPr algn="r"/>
            <a:endParaRPr kumimoji="1" lang="en-US" altLang="ja-JP" dirty="0" smtClean="0"/>
          </a:p>
          <a:p>
            <a:pPr algn="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広島市立リハビリテーション病院　園山健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8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9" y="891540"/>
            <a:ext cx="8686801" cy="596646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幸福のための４つの因子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4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幸福とは？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980420" cy="4735195"/>
          </a:xfrm>
        </p:spPr>
        <p:txBody>
          <a:bodyPr/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アリストテレス「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は私たちが別の目的のためでなく、常にそれ自体のために追求する唯一の目的である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ベンサム「幸福＝快楽」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フロイト「愛することと働くこと」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アドラー「人間の幸福とは共同体への貢献である」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ポール・ドーラン「快楽とやりがいが持続すること」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リュボミアスキー「喜びや満足をもたらす経験と、充足してやりがいがあり、価値のある人生だと感じることを合わせた状態」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33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52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幸福とは？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＜デレク・パーフィットによる幸福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の見解＞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幸福とはおいしい料理を食べるなどの心地よい心理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状態（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快楽説）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本人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の欲求が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満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たされること（欲求実現説）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幸福を構成する要素は健康や高い知性・感性、充実した人間関係など、本人の快楽や欲求と関係なく複数ある（客観的リスト説）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1" y="365125"/>
            <a:ext cx="3779520" cy="2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827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快楽説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～ベンサムの功利主義に基づく幸福～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AutoShape 2" descr="「ベンサム　功利主義」の画像検索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683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ベンサムの人間観：「快楽を求め、苦痛をさける」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・・・快い結果をもたらすのに役立つ（功利がある）行為が善である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・・・快楽と幸福は一致する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一方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で個人の快楽を求めすぎると社会は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混乱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快楽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を計算し、総計として最も多くの人々に、最も大きな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幸福をもたらす行為を最善とした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＝「最大多数の最大幸福」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コンテンツ プレースホルダ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228" y="3151188"/>
            <a:ext cx="1889344" cy="254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9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快楽だけが幸福か？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871345"/>
            <a:ext cx="86182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・ロバート・ノージックの経験機械の思考実験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・快楽順応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・「満足した豚であるより、不満足なソクラテス」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20" y="1070800"/>
            <a:ext cx="3457710" cy="2495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20" y="3566160"/>
            <a:ext cx="345771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8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欲求実現説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～自由主義に基づく幸福～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26" y="2367368"/>
            <a:ext cx="5752148" cy="3267852"/>
          </a:xfrm>
          <a:prstGeom prst="rect">
            <a:avLst/>
          </a:prstGeom>
        </p:spPr>
      </p:pic>
      <p:sp>
        <p:nvSpPr>
          <p:cNvPr id="4" name="AutoShape 2" descr="「マズローの欲求」の画像検索結果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89559" y="1962784"/>
            <a:ext cx="11611967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自由</a:t>
            </a:r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</a:t>
            </a:r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きることが、人間の幸福であり、社会は個人の自由を尊重しなくてはならない。</a:t>
            </a:r>
            <a:endParaRPr lang="en-US" altLang="ja-JP" sz="3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3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欲求の実現はどこまで許されるのか？　愚行権　危害回避の原理</a:t>
            </a:r>
            <a:endParaRPr kumimoji="1"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55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84" y="3084482"/>
            <a:ext cx="2263056" cy="3028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客観的リスト説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アリストテレスの幸福論～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764" y="1874521"/>
            <a:ext cx="11193696" cy="4535644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二コマコス倫理学　　テーマ：「幸福（エウダイモニア）とは何か？」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「幸福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とは最高善のことであり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、徳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に基づく魂（ロゴス）の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行動」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すべての行為は善を目指して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　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善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は？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善に向かう人の行いは徳に基づく（徳倫理）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徳とは？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ロゴス＝理性＝意思の力、前頭前野　　人間固有な機能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→幸福のためには努力が必要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70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5360" y="159956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人は幸福になるために生きているが、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幸福になるようにデザインされていない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02" y="3565366"/>
            <a:ext cx="2017291" cy="3041174"/>
          </a:xfrm>
        </p:spPr>
      </p:pic>
    </p:spTree>
    <p:extLst>
      <p:ext uri="{BB962C8B-B14F-4D97-AF65-F5344CB8AC3E}">
        <p14:creationId xmlns:p14="http://schemas.microsoft.com/office/powerpoint/2010/main" val="320868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4647682"/>
            <a:ext cx="3878580" cy="22103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684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進化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心理学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に基づく人間観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82408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われわれホモサピエンスの心身の機能や構造は、２０万年の歴史の９割以上をしめる、自然の中での狩猟採集生活に適応している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２０万年の歴史の９割以上をしめる“自然の中での狩猟採集生活”に適応したわれわれホモサピエンスの心身の機能、構造は、現代においてもほとんど変化していない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498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狩猟採集生活とはどんな生活？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1825624"/>
            <a:ext cx="11612880" cy="478091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狩猟採集生活は基本その日暮らし</a:t>
            </a:r>
            <a:endParaRPr kumimoji="1"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目の前の危険や不安を回避し、目の前の快楽（栄養摂取、休息）を求める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生きて行く上での義務</a:t>
            </a: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価値観は？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生き延びる</a:t>
            </a:r>
            <a:r>
              <a:rPr lang="en-US" altLang="ja-JP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子孫を生む</a:t>
            </a:r>
            <a:r>
              <a:rPr lang="en-US" altLang="ja-JP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子孫を育てる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対人関係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生涯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を通じて固定的（１００人程度の集団内での生活、ダンバー数）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生き延びるためには他者とのつながり、協力が不可欠</a:t>
            </a:r>
            <a:endParaRPr lang="en-US" altLang="ja-JP" sz="3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474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なぜ幸福学なのか？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日本作業療法士協会による新しい定義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療法は、人々の健康と幸福を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促進する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ために、医療、保健、福祉、教育、職業などの領域で行われる、作業に焦点を当てた治療、指導、援助である。作業とは、対象となる人々にとって目的や価値を持つ生活行為を指す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0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521440" cy="91503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狩猟採集時代の心身と文明がもたらした環境とのミスマッチ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957560" cy="4780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農耕革命→産業革命→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IT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革命→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AI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革命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急激な環境変化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→欲求を満たし快楽を享受する刺激、情報の過多の時代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→不確実性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が増す未来を志向することによる漠然とした不安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→生き方、価値観の多様化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肥満、ストレス、うつ、慢性疼痛、生きづらさ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61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254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行動経済学に基づく人間観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368108"/>
            <a:ext cx="11430000" cy="4808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行動経済学とは？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→人間の短期的な意思決定、行動選択の傾向を明らかにする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・現在バイアス：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・現状維持バイアス：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・損失回避：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いずれも目の前の苦痛を回避・先延ばし、目の前の快楽を優先する傾向をもつ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775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46831"/>
            <a:ext cx="10515600" cy="1166972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大脳皮質の発達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05" y="2919413"/>
            <a:ext cx="3257550" cy="32575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99844"/>
            <a:ext cx="10797540" cy="5169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何が大脳皮質（特に前頭前野）の発達をもたらしたのか？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→生存のための他者理解と協力、ミラーニューロン、社会脳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→農耕革命　　長期的な未来の予測の必要性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・・・一方で辺縁系の作用は強力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→生存のためネガティブな経験、記憶に意識が向きやすい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09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22826"/>
            <a:ext cx="9714102" cy="5560853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デフォルトモードネットワーク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42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マインドワンダリング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0"/>
            <a:ext cx="12002586" cy="6858000"/>
          </a:xfrm>
        </p:spPr>
      </p:pic>
    </p:spTree>
    <p:extLst>
      <p:ext uri="{BB962C8B-B14F-4D97-AF65-F5344CB8AC3E}">
        <p14:creationId xmlns:p14="http://schemas.microsoft.com/office/powerpoint/2010/main" val="2439279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5360" y="182246"/>
            <a:ext cx="10431780" cy="963954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マインド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フルネス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9" y="1582058"/>
            <a:ext cx="9531767" cy="4556035"/>
          </a:xfrm>
        </p:spPr>
      </p:pic>
    </p:spTree>
    <p:extLst>
      <p:ext uri="{BB962C8B-B14F-4D97-AF65-F5344CB8AC3E}">
        <p14:creationId xmlns:p14="http://schemas.microsoft.com/office/powerpoint/2010/main" val="103099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エンゲージメント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没頭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フロー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47360" y="1711325"/>
            <a:ext cx="6271260" cy="4351338"/>
          </a:xfrm>
        </p:spPr>
        <p:txBody>
          <a:bodyPr/>
          <a:lstStyle/>
          <a:p>
            <a:r>
              <a:rPr kumimoji="1" lang="ja-JP" altLang="en-US" dirty="0" smtClean="0"/>
              <a:t>自己効力感：できるという感覚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統制感：自己や対象を自分の意思でコントロールしている感覚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首尾一貫感覚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把握可能感</a:t>
            </a:r>
            <a:r>
              <a:rPr lang="en-US" altLang="ja-JP" dirty="0" smtClean="0"/>
              <a:t>/</a:t>
            </a:r>
            <a:r>
              <a:rPr lang="ja-JP" altLang="en-US" dirty="0" smtClean="0"/>
              <a:t>処理可能感</a:t>
            </a:r>
            <a:r>
              <a:rPr lang="en-US" altLang="ja-JP" dirty="0" smtClean="0"/>
              <a:t>/</a:t>
            </a:r>
            <a:r>
              <a:rPr lang="ja-JP" altLang="en-US" dirty="0" smtClean="0"/>
              <a:t>有意味感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4" y="1313656"/>
            <a:ext cx="5283156" cy="5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89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興味・関心・価値観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やりたい作業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やる必要がある作業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なぜやりたい、やる必要があると感じるのか？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目的や意義の存在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→価値観＝大切なこと、大切な思いに基づくから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「その人らしさを支援する」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＝「対象者の価値観を実現できる作業ができるように支援すること」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・・・自分自身の価値観とは？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35" y="1303020"/>
            <a:ext cx="2326005" cy="32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4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260" y="1417320"/>
            <a:ext cx="5219700" cy="4965383"/>
          </a:xfrm>
        </p:spPr>
        <p:txBody>
          <a:bodyPr/>
          <a:lstStyle/>
          <a:p>
            <a:r>
              <a:rPr kumimoji="1" lang="ja-JP" altLang="en-US" dirty="0" smtClean="0"/>
              <a:t>価値観リストの活用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３８のアイディンティティなど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・強み診断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ストレングスファインダー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VAI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12" y="856932"/>
            <a:ext cx="5974888" cy="42291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96" y="1234837"/>
            <a:ext cx="1652127" cy="24083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46" y="3959629"/>
            <a:ext cx="5417820" cy="26516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価値観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96" y="4220279"/>
            <a:ext cx="1614875" cy="23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87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102614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アクセプタンス＆コミットメントセラピー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マインドフルネスを基盤とした価値志向型の行動療法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ンドフルネスのスキルに基づいて、自らがコントロールできない事（苦痛や苦悩）を受け入れ（アクセプタンス）、自らの人生を改善し、豊かにする行為、価値を置く行為に強い意志をもってかかわる事（コミットメント）を支援する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0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についての認識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16694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幸福とは？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幸福であるに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？幸福になるに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の要件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、構成要素とは？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促進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する作業療法とは？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を促進する作業療法を提供するには？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→幸福について説明できる必要がある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5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88898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アクセプタンス＆コミットメントセラピー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40" y="1811312"/>
            <a:ext cx="6727360" cy="3927210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" y="1599248"/>
            <a:ext cx="6121352" cy="4595812"/>
          </a:xfrm>
        </p:spPr>
      </p:pic>
    </p:spTree>
    <p:extLst>
      <p:ext uri="{BB962C8B-B14F-4D97-AF65-F5344CB8AC3E}">
        <p14:creationId xmlns:p14="http://schemas.microsoft.com/office/powerpoint/2010/main" val="133623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達成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～苦痛や苦悩を受け入れた先にある幸福～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7320" y="5942648"/>
            <a:ext cx="9692640" cy="641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「高ければ高い壁のほうが、登った時気持ちいい</a:t>
            </a:r>
            <a:r>
              <a:rPr lang="ja-JP" altLang="en-US" dirty="0" err="1" smtClean="0"/>
              <a:t>もんな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" y="1320800"/>
            <a:ext cx="851154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23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社会的つながりと幸福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228093"/>
            <a:ext cx="8366760" cy="5556524"/>
          </a:xfrm>
        </p:spPr>
      </p:pic>
    </p:spTree>
    <p:extLst>
      <p:ext uri="{BB962C8B-B14F-4D97-AF65-F5344CB8AC3E}">
        <p14:creationId xmlns:p14="http://schemas.microsoft.com/office/powerpoint/2010/main" val="1271185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29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社会的つながりと幸福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「生きる喜びは、人との関わりの中で生まれる」（岸見一郎）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「自我と社会との客観的な関心や愛情によって統合されていない時、両者間の統合の欠如が生じる。幸福な人は、こうした統一のどちらにも失敗していない人のことである」（ラッセル）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「真の幸福は利他心と切り離すことができない」（マウチ・リカール）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承認欲求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友愛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共同体感覚、貢献感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→社会的選好：利他心、互酬性（行動経済学）に基づく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→することを期待される作業の実現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645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平穏無事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5074919"/>
            <a:ext cx="10515600" cy="14630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失って気づく幸福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当たり前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の中にある幸福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戻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りたいという思い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5466"/>
            <a:ext cx="5734050" cy="32241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73972"/>
            <a:ext cx="321564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6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幸福を促進する作業療法とは？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98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70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幸福について学ぶには？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哲学領域：３大幸福論、ベンサムの功利主義、アリストテレスの二コマコス倫理学など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心理学領域：ポジティブ心理学、マインドフルネス、アクセプタンス＆コミットメントセラピーなど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経済学領域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：行動経済学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進化論：進化心理学、進化医学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1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３大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幸福論　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2961678" y="1690688"/>
            <a:ext cx="879268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アラン「悲観主義は気分によるものであり、楽観主義は意思によるものである」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ラッセル「幸福の秘訣は自己没頭することではなく興味、関心を外界に広げ没頭すること」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ヒルティ「我を忘れて自分の仕事に立ち、完全に没頭することのできる働き人は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最も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幸福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" y="243491"/>
            <a:ext cx="1689138" cy="2233416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1" y="2517598"/>
            <a:ext cx="1663777" cy="2132345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1" y="4657101"/>
            <a:ext cx="1663777" cy="220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ポジティブ心理学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「ポジティブ心理g買う」の画像検索結果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8" y="1257300"/>
            <a:ext cx="8586243" cy="48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830" y="3299357"/>
            <a:ext cx="7388340" cy="38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872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ポジティブ心理学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891347"/>
            <a:ext cx="9044940" cy="2773770"/>
          </a:xfrm>
        </p:spPr>
      </p:pic>
    </p:spTree>
    <p:extLst>
      <p:ext uri="{BB962C8B-B14F-4D97-AF65-F5344CB8AC3E}">
        <p14:creationId xmlns:p14="http://schemas.microsoft.com/office/powerpoint/2010/main" val="11199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869035"/>
            <a:ext cx="10165080" cy="592591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7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セリグマンのウェルビーイング理論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0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日本人による幸福学、幸福研究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" y="1394880"/>
            <a:ext cx="8862060" cy="3989874"/>
          </a:xfrm>
          <a:prstGeom prst="rect">
            <a:avLst/>
          </a:prstGeom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38200" y="5611178"/>
            <a:ext cx="11026140" cy="1029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過去の幸福研究の成果から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長期的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な幸福感に資する心理的要因を集め、アンケートを日本人１５００人に実施し、多変数解析で分析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8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1247</Words>
  <Application>Microsoft Office PowerPoint</Application>
  <PresentationFormat>ワイド画面</PresentationFormat>
  <Paragraphs>183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1" baseType="lpstr">
      <vt:lpstr>HG丸ｺﾞｼｯｸM-PRO</vt:lpstr>
      <vt:lpstr>ＭＳ Ｐゴシック</vt:lpstr>
      <vt:lpstr>Arial</vt:lpstr>
      <vt:lpstr>Calibri</vt:lpstr>
      <vt:lpstr>Calibri Light</vt:lpstr>
      <vt:lpstr>Office テーマ</vt:lpstr>
      <vt:lpstr>西部地区研修会２０１９  作業療法士のための幸福学</vt:lpstr>
      <vt:lpstr>なぜ幸福学なのか？</vt:lpstr>
      <vt:lpstr>幸福についての認識</vt:lpstr>
      <vt:lpstr>幸福について学ぶには？</vt:lpstr>
      <vt:lpstr>３大幸福論　</vt:lpstr>
      <vt:lpstr>ポジティブ心理学</vt:lpstr>
      <vt:lpstr>ポジティブ心理学</vt:lpstr>
      <vt:lpstr>セリグマンのウェルビーイング理論</vt:lpstr>
      <vt:lpstr>日本人による幸福学、幸福研究</vt:lpstr>
      <vt:lpstr>幸福のための４つの因子</vt:lpstr>
      <vt:lpstr>幸福とは？</vt:lpstr>
      <vt:lpstr>幸福とは？</vt:lpstr>
      <vt:lpstr>快楽説 ～ベンサムの功利主義に基づく幸福～</vt:lpstr>
      <vt:lpstr>快楽だけが幸福か？</vt:lpstr>
      <vt:lpstr>欲求実現説 ～自由主義に基づく幸福～</vt:lpstr>
      <vt:lpstr>客観的リスト説 ～アリストテレスの幸福論～</vt:lpstr>
      <vt:lpstr>人は幸福になるために生きているが、 幸福になるようにデザインされていない</vt:lpstr>
      <vt:lpstr>進化心理学に基づく人間観</vt:lpstr>
      <vt:lpstr>狩猟採集生活とはどんな生活？</vt:lpstr>
      <vt:lpstr> 狩猟採集時代の心身と文明がもたらした環境とのミスマッチ</vt:lpstr>
      <vt:lpstr>行動経済学に基づく人間観</vt:lpstr>
      <vt:lpstr>大脳皮質の発達</vt:lpstr>
      <vt:lpstr>デフォルトモードネットワーク</vt:lpstr>
      <vt:lpstr>マインドワンダリング</vt:lpstr>
      <vt:lpstr>マインドフルネス</vt:lpstr>
      <vt:lpstr>エンゲージメント/没頭/フロー</vt:lpstr>
      <vt:lpstr>興味・関心・価値観</vt:lpstr>
      <vt:lpstr>価値観を知る</vt:lpstr>
      <vt:lpstr>アクセプタンス＆コミットメントセラピー</vt:lpstr>
      <vt:lpstr>アクセプタンス＆コミットメントセラピー</vt:lpstr>
      <vt:lpstr>達成 ～苦痛や苦悩を受け入れた先にある幸福～</vt:lpstr>
      <vt:lpstr>社会的つながりと幸福</vt:lpstr>
      <vt:lpstr>社会的つながりと幸福</vt:lpstr>
      <vt:lpstr>平穏無事</vt:lpstr>
      <vt:lpstr>幸福を促進する作業療法とは？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総リハ 作業療法士</dc:creator>
  <cp:lastModifiedBy>総リハ 作業療法士</cp:lastModifiedBy>
  <cp:revision>36</cp:revision>
  <cp:lastPrinted>2019-11-09T04:22:45Z</cp:lastPrinted>
  <dcterms:created xsi:type="dcterms:W3CDTF">2019-11-04T09:28:41Z</dcterms:created>
  <dcterms:modified xsi:type="dcterms:W3CDTF">2019-11-09T04:28:52Z</dcterms:modified>
</cp:coreProperties>
</file>