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82" r:id="rId3"/>
    <p:sldId id="337" r:id="rId4"/>
    <p:sldId id="297" r:id="rId5"/>
    <p:sldId id="298" r:id="rId6"/>
    <p:sldId id="288" r:id="rId7"/>
    <p:sldId id="313" r:id="rId8"/>
    <p:sldId id="314" r:id="rId9"/>
    <p:sldId id="315" r:id="rId10"/>
    <p:sldId id="339" r:id="rId11"/>
    <p:sldId id="317" r:id="rId12"/>
    <p:sldId id="289" r:id="rId13"/>
    <p:sldId id="300" r:id="rId14"/>
    <p:sldId id="323" r:id="rId15"/>
    <p:sldId id="296" r:id="rId16"/>
    <p:sldId id="301" r:id="rId17"/>
    <p:sldId id="320" r:id="rId18"/>
    <p:sldId id="319" r:id="rId19"/>
    <p:sldId id="322" r:id="rId20"/>
    <p:sldId id="302" r:id="rId21"/>
    <p:sldId id="304" r:id="rId22"/>
    <p:sldId id="263" r:id="rId23"/>
    <p:sldId id="316" r:id="rId24"/>
    <p:sldId id="324" r:id="rId25"/>
    <p:sldId id="331" r:id="rId26"/>
    <p:sldId id="336" r:id="rId27"/>
    <p:sldId id="335" r:id="rId28"/>
    <p:sldId id="311" r:id="rId29"/>
  </p:sldIdLst>
  <p:sldSz cx="9144000" cy="6858000" type="screen4x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9FF"/>
    <a:srgbClr val="DBB7FF"/>
    <a:srgbClr val="CC99FF"/>
    <a:srgbClr val="FF6699"/>
    <a:srgbClr val="99CCFF"/>
    <a:srgbClr val="FFCC00"/>
    <a:srgbClr val="33CC33"/>
    <a:srgbClr val="6699FF"/>
    <a:srgbClr val="33CCCC"/>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80" autoAdjust="0"/>
  </p:normalViewPr>
  <p:slideViewPr>
    <p:cSldViewPr snapToGrid="0">
      <p:cViewPr varScale="1">
        <p:scale>
          <a:sx n="80" d="100"/>
          <a:sy n="80" d="100"/>
        </p:scale>
        <p:origin x="1546" y="53"/>
      </p:cViewPr>
      <p:guideLst/>
    </p:cSldViewPr>
  </p:slideViewPr>
  <p:notesTextViewPr>
    <p:cViewPr>
      <p:scale>
        <a:sx n="1" d="1"/>
        <a:sy n="1" d="1"/>
      </p:scale>
      <p:origin x="0" y="0"/>
    </p:cViewPr>
  </p:notesTextViewPr>
  <p:notesViewPr>
    <p:cSldViewPr snapToGrid="0">
      <p:cViewPr varScale="1">
        <p:scale>
          <a:sx n="51" d="100"/>
          <a:sy n="51" d="100"/>
        </p:scale>
        <p:origin x="211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C5F351CB-7883-4248-A322-4C0AC2A03754}" type="datetimeFigureOut">
              <a:rPr kumimoji="1" lang="ja-JP" altLang="en-US" smtClean="0"/>
              <a:t>2019/9/1</a:t>
            </a:fld>
            <a:endParaRPr kumimoji="1" lang="ja-JP" altLang="en-US"/>
          </a:p>
        </p:txBody>
      </p:sp>
      <p:sp>
        <p:nvSpPr>
          <p:cNvPr id="4" name="スライド イメージ プレースホルダー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5E17AB37-0083-46EC-B680-E26A58C3C4FE}" type="slidenum">
              <a:rPr kumimoji="1" lang="ja-JP" altLang="en-US" smtClean="0"/>
              <a:t>‹#›</a:t>
            </a:fld>
            <a:endParaRPr kumimoji="1" lang="ja-JP" altLang="en-US"/>
          </a:p>
        </p:txBody>
      </p:sp>
    </p:spTree>
    <p:extLst>
      <p:ext uri="{BB962C8B-B14F-4D97-AF65-F5344CB8AC3E}">
        <p14:creationId xmlns:p14="http://schemas.microsoft.com/office/powerpoint/2010/main" val="10394920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小児期と成人期の間にあたる</a:t>
            </a:r>
            <a:r>
              <a:rPr kumimoji="1" lang="en-US" altLang="ja-JP" sz="1200" b="0" i="0" kern="1200" dirty="0">
                <a:solidFill>
                  <a:schemeClr val="tx1"/>
                </a:solidFill>
                <a:effectLst/>
                <a:latin typeface="+mn-lt"/>
                <a:ea typeface="+mn-ea"/>
                <a:cs typeface="+mn-cs"/>
              </a:rPr>
              <a:t>AYA</a:t>
            </a:r>
            <a:r>
              <a:rPr kumimoji="1" lang="ja-JP" altLang="en-US" sz="1200" b="0" i="0" kern="1200" dirty="0">
                <a:solidFill>
                  <a:schemeClr val="tx1"/>
                </a:solidFill>
                <a:effectLst/>
                <a:latin typeface="+mn-lt"/>
                <a:ea typeface="+mn-ea"/>
                <a:cs typeface="+mn-cs"/>
              </a:rPr>
              <a:t>世代の患者さんは、さまざまな問題を抱えています。例えば、病気の治療が生殖機能に及ぼす影響や晩期合併症、通勤や通学に及ぼす影響、思春期という多感な時期に病気に罹患することによるさまざまな精神的ストレス、将来への不安などです。</a:t>
            </a:r>
            <a:endParaRPr kumimoji="1" lang="ja-JP" altLang="en-US" dirty="0"/>
          </a:p>
        </p:txBody>
      </p:sp>
      <p:sp>
        <p:nvSpPr>
          <p:cNvPr id="4" name="スライド番号プレースホルダー 3"/>
          <p:cNvSpPr>
            <a:spLocks noGrp="1"/>
          </p:cNvSpPr>
          <p:nvPr>
            <p:ph type="sldNum" sz="quarter" idx="5"/>
          </p:nvPr>
        </p:nvSpPr>
        <p:spPr/>
        <p:txBody>
          <a:bodyPr/>
          <a:lstStyle/>
          <a:p>
            <a:fld id="{5E17AB37-0083-46EC-B680-E26A58C3C4FE}" type="slidenum">
              <a:rPr kumimoji="1" lang="ja-JP" altLang="en-US" smtClean="0"/>
              <a:t>8</a:t>
            </a:fld>
            <a:endParaRPr kumimoji="1" lang="ja-JP" altLang="en-US"/>
          </a:p>
        </p:txBody>
      </p:sp>
    </p:spTree>
    <p:extLst>
      <p:ext uri="{BB962C8B-B14F-4D97-AF65-F5344CB8AC3E}">
        <p14:creationId xmlns:p14="http://schemas.microsoft.com/office/powerpoint/2010/main" val="840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骨転移：病的骨折とそれに伴う神経麻痺を生じさせる。十分なリスク管理が必要！骨転移率の高い肺がん・乳がん・前立腺がんに関しては骨転移の有無を確認！疼痛の有無！溶骨性変化の有無！骨シンチグラム集積</a:t>
            </a:r>
            <a:r>
              <a:rPr kumimoji="1" lang="en-US" altLang="ja-JP" dirty="0"/>
              <a:t>(</a:t>
            </a:r>
            <a:r>
              <a:rPr kumimoji="1" lang="ja-JP" altLang="en-US" dirty="0"/>
              <a:t>骨転移の詳細検査：骨造成の有無</a:t>
            </a:r>
            <a:r>
              <a:rPr kumimoji="1" lang="en-US" altLang="ja-JP" dirty="0"/>
              <a:t>)</a:t>
            </a:r>
            <a:r>
              <a:rPr kumimoji="1" lang="ja-JP" altLang="en-US" dirty="0"/>
              <a:t>！</a:t>
            </a:r>
            <a:endParaRPr kumimoji="1" lang="en-US" altLang="ja-JP" dirty="0"/>
          </a:p>
          <a:p>
            <a:r>
              <a:rPr kumimoji="1" lang="ja-JP" altLang="en-US" dirty="0"/>
              <a:t>・脳腫瘍片麻痺：高次脳機能障害の出現頻度が高い。注意障害は転倒ﾘｽｸ高い。危険の予測認知の低下。半側視空間無視。終末期には頭蓋内圧の亢進や播種により意識レベル低下、</a:t>
            </a:r>
            <a:r>
              <a:rPr kumimoji="1" lang="en-US" altLang="ja-JP" dirty="0"/>
              <a:t>ADL</a:t>
            </a:r>
            <a:r>
              <a:rPr kumimoji="1" lang="ja-JP" altLang="en-US" dirty="0"/>
              <a:t>介助量の増加。</a:t>
            </a:r>
            <a:endParaRPr kumimoji="1" lang="en-US" altLang="ja-JP" dirty="0"/>
          </a:p>
          <a:p>
            <a:r>
              <a:rPr kumimoji="1" lang="ja-JP" altLang="en-US" dirty="0"/>
              <a:t>実際のアプローチは脳血管障害のリハビリに準じるが、脳腫瘍の場合は症状が変動するため機能予後に関して十分な情報収集を行う必要がある。利き手が障害されている場合は利き手交換を積極的に行うか、代償的アプローチを実施。</a:t>
            </a:r>
            <a:endParaRPr kumimoji="1" lang="en-US" altLang="ja-JP" dirty="0"/>
          </a:p>
          <a:p>
            <a:r>
              <a:rPr kumimoji="1" lang="ja-JP" altLang="en-US" dirty="0"/>
              <a:t>・脊髄腫瘍四肢麻痺・対麻痺：脊髄が圧迫されると四肢麻痺、胸・腰髄が圧迫されると対麻痺を生じる。脊髄腫瘍や圧迫性脊髄損傷の場合も患部を動かすことが麻痺の増悪を引き起こす！放射線？患部固定</a:t>
            </a:r>
            <a:r>
              <a:rPr kumimoji="1" lang="en-US" altLang="ja-JP" dirty="0"/>
              <a:t>(</a:t>
            </a:r>
            <a:r>
              <a:rPr kumimoji="1" lang="ja-JP" altLang="en-US" dirty="0"/>
              <a:t>装具</a:t>
            </a:r>
            <a:r>
              <a:rPr kumimoji="1" lang="en-US" altLang="ja-JP" dirty="0"/>
              <a:t>)</a:t>
            </a:r>
            <a:r>
              <a:rPr kumimoji="1" lang="ja-JP" altLang="en-US" dirty="0"/>
              <a:t>？。体幹にコルセットしている場合には靴・靴下の着脱が不便なことが多く、ソックスエイドなどの紹介を行う。放射線治療中はベッド上でギャッジアップも制限されているため食事の工夫が必要。</a:t>
            </a:r>
            <a:endParaRPr kumimoji="1" lang="en-US" altLang="ja-JP" dirty="0"/>
          </a:p>
          <a:p>
            <a:r>
              <a:rPr kumimoji="1" lang="ja-JP" altLang="en-US" dirty="0"/>
              <a:t>・腕神経叢麻痺：腋窩や鎖骨リンパ節の腫大、局所の腫瘍の浸潤による圧排や放射線治療の影響などにより腕神経叢麻痺を生じると上肢単麻痺を生じる。</a:t>
            </a:r>
            <a:r>
              <a:rPr kumimoji="1" lang="en-US" altLang="ja-JP" dirty="0"/>
              <a:t>ADL</a:t>
            </a:r>
            <a:r>
              <a:rPr kumimoji="1" lang="ja-JP" altLang="en-US" dirty="0"/>
              <a:t>については片麻痺上肢に対するアプローチに準ずる。上肢浮腫を生じることが多く、亜脱臼のリスクもあるので麻痺側が下垂しない様アームスリングを指導。</a:t>
            </a:r>
            <a:endParaRPr kumimoji="1" lang="en-US" altLang="ja-JP" dirty="0"/>
          </a:p>
          <a:p>
            <a:r>
              <a:rPr kumimoji="1" lang="ja-JP" altLang="en-US" dirty="0"/>
              <a:t>・廃用性症候群：体力消耗患者である。日内</a:t>
            </a:r>
            <a:r>
              <a:rPr kumimoji="1" lang="en-US" altLang="ja-JP" dirty="0"/>
              <a:t>ADL</a:t>
            </a:r>
            <a:r>
              <a:rPr kumimoji="1" lang="ja-JP" altLang="en-US" dirty="0"/>
              <a:t>の急激な変動あり。過度な疲労を生じさせないための</a:t>
            </a:r>
            <a:r>
              <a:rPr kumimoji="1" lang="en-US" altLang="ja-JP" dirty="0"/>
              <a:t>ADL</a:t>
            </a:r>
            <a:r>
              <a:rPr kumimoji="1" lang="ja-JP" altLang="en-US" dirty="0"/>
              <a:t>や住環境の工夫が必要。</a:t>
            </a:r>
            <a:endParaRPr kumimoji="1" lang="en-US" altLang="ja-JP" dirty="0"/>
          </a:p>
          <a:p>
            <a:r>
              <a:rPr kumimoji="1" lang="ja-JP" altLang="en-US" dirty="0"/>
              <a:t>・浮腫：浮腫進行し皮膚が線維化起こし硬くなると</a:t>
            </a:r>
            <a:r>
              <a:rPr kumimoji="1" lang="en-US" altLang="ja-JP" dirty="0"/>
              <a:t>ROM</a:t>
            </a:r>
            <a:r>
              <a:rPr kumimoji="1" lang="ja-JP" altLang="en-US" dirty="0"/>
              <a:t>制限、重量増加による動作困難、</a:t>
            </a:r>
            <a:r>
              <a:rPr kumimoji="1" lang="en-US" altLang="ja-JP" dirty="0"/>
              <a:t>ADL</a:t>
            </a:r>
            <a:r>
              <a:rPr kumimoji="1" lang="ja-JP" altLang="en-US" dirty="0"/>
              <a:t>困難感。圧迫や加圧ストッキングの着用。</a:t>
            </a:r>
            <a:endParaRPr kumimoji="1" lang="en-US" altLang="ja-JP" dirty="0"/>
          </a:p>
          <a:p>
            <a:r>
              <a:rPr kumimoji="1" lang="ja-JP" altLang="en-US" dirty="0"/>
              <a:t>・抗がん剤の副作用による知覚障害：抗がん剤の毒性による末梢神経障害。投与後３週間程度で足底部もしくは手指のしびれ感として出現することが多い。治療終了後数か月～数年で消失もしくは経過するが、化学療法が長く続いた場合は症状が持続。四肢末梢の循環を良くし、軽い運動を促す。知覚過敏に対しては脱感作。</a:t>
            </a:r>
          </a:p>
        </p:txBody>
      </p:sp>
      <p:sp>
        <p:nvSpPr>
          <p:cNvPr id="4" name="スライド番号プレースホルダー 3"/>
          <p:cNvSpPr>
            <a:spLocks noGrp="1"/>
          </p:cNvSpPr>
          <p:nvPr>
            <p:ph type="sldNum" sz="quarter" idx="5"/>
          </p:nvPr>
        </p:nvSpPr>
        <p:spPr/>
        <p:txBody>
          <a:bodyPr/>
          <a:lstStyle/>
          <a:p>
            <a:fld id="{5E17AB37-0083-46EC-B680-E26A58C3C4FE}" type="slidenum">
              <a:rPr kumimoji="1" lang="ja-JP" altLang="en-US" smtClean="0"/>
              <a:t>15</a:t>
            </a:fld>
            <a:endParaRPr kumimoji="1" lang="ja-JP" altLang="en-US"/>
          </a:p>
        </p:txBody>
      </p:sp>
    </p:spTree>
    <p:extLst>
      <p:ext uri="{BB962C8B-B14F-4D97-AF65-F5344CB8AC3E}">
        <p14:creationId xmlns:p14="http://schemas.microsoft.com/office/powerpoint/2010/main" val="303126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Ｔｇグリップ</a:t>
            </a:r>
          </a:p>
        </p:txBody>
      </p:sp>
      <p:sp>
        <p:nvSpPr>
          <p:cNvPr id="4" name="スライド番号プレースホルダー 3"/>
          <p:cNvSpPr>
            <a:spLocks noGrp="1"/>
          </p:cNvSpPr>
          <p:nvPr>
            <p:ph type="sldNum" sz="quarter" idx="5"/>
          </p:nvPr>
        </p:nvSpPr>
        <p:spPr/>
        <p:txBody>
          <a:bodyPr/>
          <a:lstStyle/>
          <a:p>
            <a:fld id="{5E17AB37-0083-46EC-B680-E26A58C3C4FE}" type="slidenum">
              <a:rPr kumimoji="1" lang="ja-JP" altLang="en-US" smtClean="0"/>
              <a:t>18</a:t>
            </a:fld>
            <a:endParaRPr kumimoji="1" lang="ja-JP" altLang="en-US"/>
          </a:p>
        </p:txBody>
      </p:sp>
    </p:spTree>
    <p:extLst>
      <p:ext uri="{BB962C8B-B14F-4D97-AF65-F5344CB8AC3E}">
        <p14:creationId xmlns:p14="http://schemas.microsoft.com/office/powerpoint/2010/main" val="43189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43013"/>
            <a:ext cx="4476750" cy="33575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E17AB37-0083-46EC-B680-E26A58C3C4FE}" type="slidenum">
              <a:rPr kumimoji="1" lang="ja-JP" altLang="en-US" smtClean="0"/>
              <a:t>21</a:t>
            </a:fld>
            <a:endParaRPr kumimoji="1" lang="ja-JP" altLang="en-US"/>
          </a:p>
        </p:txBody>
      </p:sp>
    </p:spTree>
    <p:extLst>
      <p:ext uri="{BB962C8B-B14F-4D97-AF65-F5344CB8AC3E}">
        <p14:creationId xmlns:p14="http://schemas.microsoft.com/office/powerpoint/2010/main" val="1821729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43013"/>
            <a:ext cx="4476750" cy="3357562"/>
          </a:xfrm>
        </p:spPr>
      </p:sp>
      <p:sp>
        <p:nvSpPr>
          <p:cNvPr id="3" name="ノート プレースホルダー 2"/>
          <p:cNvSpPr>
            <a:spLocks noGrp="1"/>
          </p:cNvSpPr>
          <p:nvPr>
            <p:ph type="body" idx="1"/>
          </p:nvPr>
        </p:nvSpPr>
        <p:spPr/>
        <p:txBody>
          <a:bodyPr/>
          <a:lstStyle/>
          <a:p>
            <a:r>
              <a:rPr kumimoji="1" lang="en-US" altLang="ja-JP" dirty="0"/>
              <a:t>OT</a:t>
            </a:r>
            <a:r>
              <a:rPr kumimoji="1" lang="ja-JP" altLang="en-US" dirty="0"/>
              <a:t>の語りの内容を質的に分析。</a:t>
            </a:r>
            <a:endParaRPr kumimoji="1" lang="en-US" altLang="ja-JP" dirty="0"/>
          </a:p>
          <a:p>
            <a:r>
              <a:rPr kumimoji="1" lang="ja-JP" altLang="en-US" dirty="0"/>
              <a:t>末期がん患者に対する</a:t>
            </a:r>
            <a:r>
              <a:rPr kumimoji="1" lang="en-US" altLang="ja-JP" dirty="0"/>
              <a:t>OT</a:t>
            </a:r>
            <a:r>
              <a:rPr kumimoji="1" lang="ja-JP" altLang="en-US" dirty="0"/>
              <a:t>の関りの全体像を明らかにし、それらを体系的に分類するための研究</a:t>
            </a:r>
          </a:p>
        </p:txBody>
      </p:sp>
      <p:sp>
        <p:nvSpPr>
          <p:cNvPr id="4" name="スライド番号プレースホルダー 3"/>
          <p:cNvSpPr>
            <a:spLocks noGrp="1"/>
          </p:cNvSpPr>
          <p:nvPr>
            <p:ph type="sldNum" sz="quarter" idx="5"/>
          </p:nvPr>
        </p:nvSpPr>
        <p:spPr/>
        <p:txBody>
          <a:bodyPr/>
          <a:lstStyle/>
          <a:p>
            <a:fld id="{5E17AB37-0083-46EC-B680-E26A58C3C4FE}" type="slidenum">
              <a:rPr kumimoji="1" lang="ja-JP" altLang="en-US" smtClean="0"/>
              <a:t>22</a:t>
            </a:fld>
            <a:endParaRPr kumimoji="1" lang="ja-JP" altLang="en-US"/>
          </a:p>
        </p:txBody>
      </p:sp>
    </p:spTree>
    <p:extLst>
      <p:ext uri="{BB962C8B-B14F-4D97-AF65-F5344CB8AC3E}">
        <p14:creationId xmlns:p14="http://schemas.microsoft.com/office/powerpoint/2010/main" val="376595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43013"/>
            <a:ext cx="4476750" cy="33575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E17AB37-0083-46EC-B680-E26A58C3C4FE}" type="slidenum">
              <a:rPr kumimoji="1" lang="ja-JP" altLang="en-US" smtClean="0"/>
              <a:t>23</a:t>
            </a:fld>
            <a:endParaRPr kumimoji="1" lang="ja-JP" altLang="en-US"/>
          </a:p>
        </p:txBody>
      </p:sp>
    </p:spTree>
    <p:extLst>
      <p:ext uri="{BB962C8B-B14F-4D97-AF65-F5344CB8AC3E}">
        <p14:creationId xmlns:p14="http://schemas.microsoft.com/office/powerpoint/2010/main" val="123820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1243013"/>
            <a:ext cx="4476750" cy="33575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E17AB37-0083-46EC-B680-E26A58C3C4FE}" type="slidenum">
              <a:rPr kumimoji="1" lang="ja-JP" altLang="en-US" smtClean="0"/>
              <a:t>24</a:t>
            </a:fld>
            <a:endParaRPr kumimoji="1" lang="ja-JP" altLang="en-US"/>
          </a:p>
        </p:txBody>
      </p:sp>
    </p:spTree>
    <p:extLst>
      <p:ext uri="{BB962C8B-B14F-4D97-AF65-F5344CB8AC3E}">
        <p14:creationId xmlns:p14="http://schemas.microsoft.com/office/powerpoint/2010/main" val="77685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E17AB37-0083-46EC-B680-E26A58C3C4FE}" type="slidenum">
              <a:rPr kumimoji="1" lang="ja-JP" altLang="en-US" smtClean="0"/>
              <a:t>28</a:t>
            </a:fld>
            <a:endParaRPr kumimoji="1" lang="ja-JP" altLang="en-US"/>
          </a:p>
        </p:txBody>
      </p:sp>
    </p:spTree>
    <p:extLst>
      <p:ext uri="{BB962C8B-B14F-4D97-AF65-F5344CB8AC3E}">
        <p14:creationId xmlns:p14="http://schemas.microsoft.com/office/powerpoint/2010/main" val="1269273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850579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304531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160190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116673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1047213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217395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297473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60190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10103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2904421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A94651-362B-4B57-A6A5-444866C5357E}" type="datetimeFigureOut">
              <a:rPr kumimoji="1" lang="ja-JP" altLang="en-US" smtClean="0"/>
              <a:t>2019/9/1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62980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94651-362B-4B57-A6A5-444866C5357E}" type="datetimeFigureOut">
              <a:rPr kumimoji="1" lang="ja-JP" altLang="en-US" smtClean="0"/>
              <a:t>2019/9/1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B3282-8C96-4C3B-9EB0-261D7F0482FE}" type="slidenum">
              <a:rPr kumimoji="1" lang="ja-JP" altLang="en-US" smtClean="0"/>
              <a:t>‹#›</a:t>
            </a:fld>
            <a:endParaRPr kumimoji="1" lang="ja-JP" altLang="en-US"/>
          </a:p>
        </p:txBody>
      </p:sp>
    </p:spTree>
    <p:extLst>
      <p:ext uri="{BB962C8B-B14F-4D97-AF65-F5344CB8AC3E}">
        <p14:creationId xmlns:p14="http://schemas.microsoft.com/office/powerpoint/2010/main" val="189857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5.jpg"/><Relationship Id="rId3" Type="http://schemas.openxmlformats.org/officeDocument/2006/relationships/image" Target="../media/image17.jpeg"/><Relationship Id="rId7" Type="http://schemas.openxmlformats.org/officeDocument/2006/relationships/image" Target="../media/image20.jpeg"/><Relationship Id="rId12"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jpg"/><Relationship Id="rId11" Type="http://schemas.openxmlformats.org/officeDocument/2006/relationships/image" Target="../media/image23.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1E9C76-9219-4F32-A753-A2B132D6BA87}"/>
              </a:ext>
            </a:extLst>
          </p:cNvPr>
          <p:cNvSpPr>
            <a:spLocks noGrp="1"/>
          </p:cNvSpPr>
          <p:nvPr>
            <p:ph type="ctrTitle"/>
          </p:nvPr>
        </p:nvSpPr>
        <p:spPr>
          <a:xfrm>
            <a:off x="520375" y="2193130"/>
            <a:ext cx="8406345" cy="1790700"/>
          </a:xfrm>
        </p:spPr>
        <p:txBody>
          <a:bodyPr anchor="ctr">
            <a:normAutofit fontScale="90000"/>
          </a:bodyPr>
          <a:lstStyle/>
          <a:p>
            <a:pPr algn="l"/>
            <a:r>
              <a:rPr kumimoji="1" lang="ja-JP" altLang="en-US" dirty="0"/>
              <a:t>在宅における</a:t>
            </a:r>
            <a:br>
              <a:rPr kumimoji="1" lang="en-US" altLang="ja-JP" dirty="0"/>
            </a:br>
            <a:r>
              <a:rPr kumimoji="1" lang="ja-JP" altLang="en-US" dirty="0"/>
              <a:t>終末期･緩和期の作業療法</a:t>
            </a:r>
          </a:p>
        </p:txBody>
      </p:sp>
      <p:sp>
        <p:nvSpPr>
          <p:cNvPr id="3" name="字幕 2">
            <a:extLst>
              <a:ext uri="{FF2B5EF4-FFF2-40B4-BE49-F238E27FC236}">
                <a16:creationId xmlns:a16="http://schemas.microsoft.com/office/drawing/2014/main" id="{4373BDEB-00FE-4BF4-867A-8E37659F487E}"/>
              </a:ext>
            </a:extLst>
          </p:cNvPr>
          <p:cNvSpPr>
            <a:spLocks noGrp="1"/>
          </p:cNvSpPr>
          <p:nvPr>
            <p:ph type="subTitle" idx="1"/>
          </p:nvPr>
        </p:nvSpPr>
        <p:spPr>
          <a:xfrm>
            <a:off x="3611088" y="4564271"/>
            <a:ext cx="5094515" cy="1479888"/>
          </a:xfrm>
        </p:spPr>
        <p:txBody>
          <a:bodyPr>
            <a:normAutofit fontScale="92500"/>
          </a:bodyPr>
          <a:lstStyle/>
          <a:p>
            <a:pPr algn="r"/>
            <a:endParaRPr lang="en-US" altLang="ja-JP" dirty="0"/>
          </a:p>
          <a:p>
            <a:pPr algn="r"/>
            <a:r>
              <a:rPr kumimoji="1" lang="en-US" altLang="ja-JP" dirty="0"/>
              <a:t>YMCA</a:t>
            </a:r>
            <a:r>
              <a:rPr kumimoji="1" lang="ja-JP" altLang="en-US" dirty="0"/>
              <a:t>訪問看護ステーション・ピース</a:t>
            </a:r>
            <a:endParaRPr kumimoji="1" lang="en-US" altLang="ja-JP" dirty="0"/>
          </a:p>
          <a:p>
            <a:pPr algn="r"/>
            <a:r>
              <a:rPr lang="ja-JP" altLang="en-US" dirty="0"/>
              <a:t>作業療法士　濱西　由希子</a:t>
            </a:r>
            <a:endParaRPr kumimoji="1" lang="en-US" altLang="ja-JP" dirty="0"/>
          </a:p>
        </p:txBody>
      </p:sp>
      <p:sp>
        <p:nvSpPr>
          <p:cNvPr id="4" name="テキスト ボックス 3">
            <a:extLst>
              <a:ext uri="{FF2B5EF4-FFF2-40B4-BE49-F238E27FC236}">
                <a16:creationId xmlns:a16="http://schemas.microsoft.com/office/drawing/2014/main" id="{8FA9650E-EE31-4A07-A873-C1229407D55C}"/>
              </a:ext>
            </a:extLst>
          </p:cNvPr>
          <p:cNvSpPr txBox="1"/>
          <p:nvPr/>
        </p:nvSpPr>
        <p:spPr>
          <a:xfrm>
            <a:off x="5857174" y="673460"/>
            <a:ext cx="2848429" cy="923330"/>
          </a:xfrm>
          <a:prstGeom prst="rect">
            <a:avLst/>
          </a:prstGeom>
          <a:noFill/>
        </p:spPr>
        <p:txBody>
          <a:bodyPr wrap="square" rtlCol="0">
            <a:spAutoFit/>
          </a:bodyPr>
          <a:lstStyle/>
          <a:p>
            <a:pPr algn="r"/>
            <a:r>
              <a:rPr lang="en-US" altLang="ja-JP" dirty="0"/>
              <a:t>2019</a:t>
            </a:r>
            <a:r>
              <a:rPr lang="ja-JP" altLang="en-US" dirty="0"/>
              <a:t>年</a:t>
            </a:r>
            <a:r>
              <a:rPr lang="en-US" altLang="ja-JP" dirty="0"/>
              <a:t>8</a:t>
            </a:r>
            <a:r>
              <a:rPr lang="ja-JP" altLang="en-US" dirty="0"/>
              <a:t>月</a:t>
            </a:r>
            <a:r>
              <a:rPr lang="en-US" altLang="ja-JP" dirty="0"/>
              <a:t>25</a:t>
            </a:r>
            <a:r>
              <a:rPr lang="ja-JP" altLang="en-US" dirty="0"/>
              <a:t>日</a:t>
            </a:r>
            <a:endParaRPr lang="en-US" altLang="ja-JP" dirty="0"/>
          </a:p>
          <a:p>
            <a:pPr algn="r"/>
            <a:r>
              <a:rPr lang="en-US" altLang="ja-JP" dirty="0"/>
              <a:t>(</a:t>
            </a:r>
            <a:r>
              <a:rPr lang="ja-JP" altLang="en-US" dirty="0"/>
              <a:t>一社</a:t>
            </a:r>
            <a:r>
              <a:rPr lang="en-US" altLang="ja-JP" dirty="0"/>
              <a:t>)</a:t>
            </a:r>
            <a:r>
              <a:rPr lang="ja-JP" altLang="en-US" dirty="0"/>
              <a:t>広島県作業療法士会</a:t>
            </a:r>
            <a:endParaRPr lang="en-US" altLang="ja-JP" dirty="0"/>
          </a:p>
          <a:p>
            <a:pPr algn="r"/>
            <a:r>
              <a:rPr lang="ja-JP" altLang="en-US" dirty="0"/>
              <a:t>学術部 中南部地区研修会</a:t>
            </a:r>
          </a:p>
        </p:txBody>
      </p:sp>
    </p:spTree>
    <p:extLst>
      <p:ext uri="{BB962C8B-B14F-4D97-AF65-F5344CB8AC3E}">
        <p14:creationId xmlns:p14="http://schemas.microsoft.com/office/powerpoint/2010/main" val="3681065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CD9D23BA-3296-4F00-B64F-F97ACCF52A50}"/>
              </a:ext>
            </a:extLst>
          </p:cNvPr>
          <p:cNvSpPr/>
          <p:nvPr/>
        </p:nvSpPr>
        <p:spPr>
          <a:xfrm>
            <a:off x="1169340" y="5319198"/>
            <a:ext cx="6994281" cy="7593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3" name="コンテンツ プレースホルダー 2">
            <a:extLst>
              <a:ext uri="{FF2B5EF4-FFF2-40B4-BE49-F238E27FC236}">
                <a16:creationId xmlns:a16="http://schemas.microsoft.com/office/drawing/2014/main" id="{1979B021-788E-484B-AACA-6D1B4BCBF62A}"/>
              </a:ext>
            </a:extLst>
          </p:cNvPr>
          <p:cNvSpPr>
            <a:spLocks noGrp="1"/>
          </p:cNvSpPr>
          <p:nvPr>
            <p:ph idx="1"/>
          </p:nvPr>
        </p:nvSpPr>
        <p:spPr>
          <a:xfrm>
            <a:off x="334107" y="1393185"/>
            <a:ext cx="8664749" cy="3926013"/>
          </a:xfrm>
        </p:spPr>
        <p:txBody>
          <a:bodyPr>
            <a:normAutofit lnSpcReduction="10000"/>
          </a:bodyPr>
          <a:lstStyle/>
          <a:p>
            <a:r>
              <a:rPr lang="en-US" altLang="ja-JP" b="1" dirty="0"/>
              <a:t>40</a:t>
            </a:r>
            <a:r>
              <a:rPr lang="ja-JP" altLang="en-US" b="1" dirty="0"/>
              <a:t>歳未満の訪問看護の利用</a:t>
            </a:r>
            <a:r>
              <a:rPr lang="ja-JP" altLang="en-US" dirty="0"/>
              <a:t>は、医師からの訪問</a:t>
            </a:r>
            <a:br>
              <a:rPr lang="en-US" altLang="ja-JP" dirty="0"/>
            </a:br>
            <a:r>
              <a:rPr lang="ja-JP" altLang="en-US" dirty="0"/>
              <a:t>看護指示書により、基本週</a:t>
            </a:r>
            <a:r>
              <a:rPr lang="en-US" altLang="ja-JP" dirty="0"/>
              <a:t>1〜3</a:t>
            </a:r>
            <a:r>
              <a:rPr lang="ja-JP" altLang="en-US" dirty="0"/>
              <a:t>回以内、重度の</a:t>
            </a:r>
            <a:br>
              <a:rPr lang="en-US" altLang="ja-JP" dirty="0"/>
            </a:br>
            <a:r>
              <a:rPr lang="ja-JP" altLang="en-US" dirty="0"/>
              <a:t>疾病</a:t>
            </a:r>
            <a:r>
              <a:rPr lang="en-US" altLang="ja-JP" dirty="0"/>
              <a:t>(</a:t>
            </a:r>
            <a:r>
              <a:rPr lang="ja-JP" altLang="en-US" dirty="0"/>
              <a:t>末期の悪性腫瘍等</a:t>
            </a:r>
            <a:r>
              <a:rPr lang="en-US" altLang="ja-JP" dirty="0"/>
              <a:t>)</a:t>
            </a:r>
            <a:r>
              <a:rPr lang="ja-JP" altLang="en-US" dirty="0"/>
              <a:t>など条件が合えば</a:t>
            </a:r>
            <a:r>
              <a:rPr lang="en-US" altLang="ja-JP" dirty="0"/>
              <a:t>4</a:t>
            </a:r>
            <a:r>
              <a:rPr lang="ja-JP" altLang="en-US" dirty="0"/>
              <a:t>回以上、</a:t>
            </a:r>
            <a:br>
              <a:rPr lang="en-US" altLang="ja-JP" dirty="0"/>
            </a:br>
            <a:r>
              <a:rPr lang="ja-JP" altLang="en-US" dirty="0"/>
              <a:t>公的医療保険が利用可能となる。</a:t>
            </a:r>
            <a:endParaRPr lang="en-US" altLang="ja-JP" dirty="0"/>
          </a:p>
          <a:p>
            <a:r>
              <a:rPr lang="ja-JP" altLang="en-US" b="1" dirty="0"/>
              <a:t>介護保険は適用されない</a:t>
            </a:r>
            <a:r>
              <a:rPr lang="ja-JP" altLang="en-US" dirty="0"/>
              <a:t>ため、ヘルパーは</a:t>
            </a:r>
            <a:r>
              <a:rPr lang="ja-JP" altLang="en-US" b="1" dirty="0"/>
              <a:t>自費</a:t>
            </a:r>
            <a:r>
              <a:rPr lang="ja-JP" altLang="en-US" dirty="0"/>
              <a:t>。</a:t>
            </a:r>
            <a:br>
              <a:rPr lang="en-US" altLang="ja-JP" dirty="0"/>
            </a:br>
            <a:r>
              <a:rPr lang="ja-JP" altLang="en-US" dirty="0"/>
              <a:t>介護ベッドや車いす、褥瘡予防のマットレスなどは</a:t>
            </a:r>
            <a:br>
              <a:rPr lang="en-US" altLang="ja-JP" dirty="0"/>
            </a:br>
            <a:r>
              <a:rPr lang="ja-JP" altLang="en-US" b="1" dirty="0"/>
              <a:t>自費</a:t>
            </a:r>
            <a:r>
              <a:rPr lang="ja-JP" altLang="en-US" dirty="0"/>
              <a:t>レンタル。</a:t>
            </a:r>
            <a:r>
              <a:rPr lang="en-US" altLang="ja-JP" sz="1900" dirty="0"/>
              <a:t>※</a:t>
            </a:r>
            <a:r>
              <a:rPr lang="ja-JP" altLang="en-US" sz="1900" dirty="0"/>
              <a:t>助成金が使える地域はまだまだ数少ない･･･</a:t>
            </a:r>
            <a:endParaRPr lang="en-US" altLang="ja-JP" dirty="0"/>
          </a:p>
          <a:p>
            <a:r>
              <a:rPr lang="ja-JP" altLang="en-US" dirty="0"/>
              <a:t>ピアサポートや患者会、ボランティアに繋ぐ。</a:t>
            </a:r>
            <a:endParaRPr lang="en-US" altLang="ja-JP" dirty="0"/>
          </a:p>
          <a:p>
            <a:r>
              <a:rPr lang="en-US" altLang="ja-JP" b="1" u="sng" dirty="0"/>
              <a:t>AYA</a:t>
            </a:r>
            <a:r>
              <a:rPr lang="ja-JP" altLang="en-US" b="1" u="sng" dirty="0"/>
              <a:t>世代の末期がん患者が、最期まで自宅で過ごすためには？</a:t>
            </a:r>
            <a:endParaRPr lang="en-US" altLang="ja-JP" b="1" u="sng" dirty="0"/>
          </a:p>
        </p:txBody>
      </p:sp>
      <p:sp>
        <p:nvSpPr>
          <p:cNvPr id="4" name="正方形/長方形 3">
            <a:extLst>
              <a:ext uri="{FF2B5EF4-FFF2-40B4-BE49-F238E27FC236}">
                <a16:creationId xmlns:a16="http://schemas.microsoft.com/office/drawing/2014/main" id="{57BB16AB-2BF0-4138-9972-7F0EFEBD8691}"/>
              </a:ext>
            </a:extLst>
          </p:cNvPr>
          <p:cNvSpPr/>
          <p:nvPr/>
        </p:nvSpPr>
        <p:spPr>
          <a:xfrm>
            <a:off x="118916" y="151114"/>
            <a:ext cx="2000997" cy="300082"/>
          </a:xfrm>
          <a:prstGeom prst="rect">
            <a:avLst/>
          </a:prstGeom>
        </p:spPr>
        <p:txBody>
          <a:bodyPr wrap="none">
            <a:spAutoFit/>
          </a:bodyPr>
          <a:lstStyle/>
          <a:p>
            <a:r>
              <a:rPr lang="ja-JP" altLang="en-US" sz="1350" dirty="0"/>
              <a:t>～</a:t>
            </a:r>
            <a:r>
              <a:rPr lang="en-US" altLang="ja-JP" sz="1350" dirty="0"/>
              <a:t>AYA</a:t>
            </a:r>
            <a:r>
              <a:rPr lang="ja-JP" altLang="en-US" sz="1350" dirty="0"/>
              <a:t>世代のがん患者～</a:t>
            </a:r>
          </a:p>
        </p:txBody>
      </p:sp>
      <p:sp>
        <p:nvSpPr>
          <p:cNvPr id="5" name="コンテンツ プレースホルダー 2">
            <a:extLst>
              <a:ext uri="{FF2B5EF4-FFF2-40B4-BE49-F238E27FC236}">
                <a16:creationId xmlns:a16="http://schemas.microsoft.com/office/drawing/2014/main" id="{D3AD096A-41D7-48A3-AD98-D9451424C2C7}"/>
              </a:ext>
            </a:extLst>
          </p:cNvPr>
          <p:cNvSpPr txBox="1">
            <a:spLocks noGrp="1"/>
          </p:cNvSpPr>
          <p:nvPr>
            <p:ph type="title"/>
          </p:nvPr>
        </p:nvSpPr>
        <p:spPr>
          <a:xfrm>
            <a:off x="628650" y="653856"/>
            <a:ext cx="7886700" cy="576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None/>
            </a:pPr>
            <a:r>
              <a:rPr lang="ja-JP" altLang="en-US" sz="3000" b="1" dirty="0"/>
              <a:t>～</a:t>
            </a:r>
            <a:r>
              <a:rPr lang="en-US" altLang="ja-JP" sz="3000" b="1" dirty="0">
                <a:solidFill>
                  <a:srgbClr val="0070C0"/>
                </a:solidFill>
              </a:rPr>
              <a:t>AYA</a:t>
            </a:r>
            <a:r>
              <a:rPr lang="ja-JP" altLang="en-US" sz="3000" b="1" dirty="0"/>
              <a:t>世代の在宅がん患者を支える～</a:t>
            </a:r>
            <a:endParaRPr lang="en-US" altLang="ja-JP" sz="3000" dirty="0"/>
          </a:p>
        </p:txBody>
      </p:sp>
      <p:sp>
        <p:nvSpPr>
          <p:cNvPr id="6" name="正方形/長方形 5">
            <a:extLst>
              <a:ext uri="{FF2B5EF4-FFF2-40B4-BE49-F238E27FC236}">
                <a16:creationId xmlns:a16="http://schemas.microsoft.com/office/drawing/2014/main" id="{72F856D3-0550-4CF5-848B-72F698A946A1}"/>
              </a:ext>
            </a:extLst>
          </p:cNvPr>
          <p:cNvSpPr/>
          <p:nvPr/>
        </p:nvSpPr>
        <p:spPr>
          <a:xfrm>
            <a:off x="1138567" y="5246627"/>
            <a:ext cx="7209693" cy="759310"/>
          </a:xfrm>
          <a:prstGeom prst="rect">
            <a:avLst/>
          </a:prstGeom>
        </p:spPr>
        <p:txBody>
          <a:bodyPr wrap="square">
            <a:spAutoFit/>
          </a:bodyPr>
          <a:lstStyle/>
          <a:p>
            <a:pPr algn="ctr">
              <a:lnSpc>
                <a:spcPct val="150000"/>
              </a:lnSpc>
            </a:pPr>
            <a:r>
              <a:rPr lang="ja-JP" altLang="en-US" sz="3200" b="1" dirty="0">
                <a:effectLst>
                  <a:outerShdw blurRad="38100" dist="38100" dir="2700000" algn="tl">
                    <a:srgbClr val="000000">
                      <a:alpha val="43137"/>
                    </a:srgbClr>
                  </a:outerShdw>
                </a:effectLst>
              </a:rPr>
              <a:t>「末期がんでも自宅に帰りたい</a:t>
            </a:r>
            <a:r>
              <a:rPr lang="en-US" altLang="ja-JP" sz="3200" b="1" dirty="0">
                <a:effectLst>
                  <a:outerShdw blurRad="38100" dist="38100" dir="2700000" algn="tl">
                    <a:srgbClr val="000000">
                      <a:alpha val="43137"/>
                    </a:srgbClr>
                  </a:outerShdw>
                </a:effectLst>
              </a:rPr>
              <a:t>…</a:t>
            </a:r>
            <a:r>
              <a:rPr lang="ja-JP" altLang="en-US" sz="3200" b="1" dirty="0">
                <a:effectLst>
                  <a:outerShdw blurRad="38100" dist="38100" dir="2700000" algn="tl">
                    <a:srgbClr val="000000">
                      <a:alpha val="43137"/>
                    </a:srgbClr>
                  </a:outerShdw>
                </a:effectLst>
              </a:rPr>
              <a:t>！」</a:t>
            </a:r>
            <a:endParaRPr lang="en-US" altLang="ja-JP" sz="3200" b="1" dirty="0">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37C065E9-6A24-472B-ABF6-AFD75C739E39}"/>
              </a:ext>
            </a:extLst>
          </p:cNvPr>
          <p:cNvSpPr/>
          <p:nvPr/>
        </p:nvSpPr>
        <p:spPr>
          <a:xfrm>
            <a:off x="2971800" y="6151078"/>
            <a:ext cx="5802922" cy="461665"/>
          </a:xfrm>
          <a:prstGeom prst="rect">
            <a:avLst/>
          </a:prstGeom>
        </p:spPr>
        <p:txBody>
          <a:bodyPr wrap="square">
            <a:spAutoFit/>
          </a:bodyPr>
          <a:lstStyle/>
          <a:p>
            <a:pPr algn="r"/>
            <a:r>
              <a:rPr lang="ja-JP" altLang="en-US" sz="2400" b="1" dirty="0"/>
              <a:t>患者さんはどこに相談すればいい･･･？</a:t>
            </a:r>
          </a:p>
        </p:txBody>
      </p:sp>
    </p:spTree>
    <p:extLst>
      <p:ext uri="{BB962C8B-B14F-4D97-AF65-F5344CB8AC3E}">
        <p14:creationId xmlns:p14="http://schemas.microsoft.com/office/powerpoint/2010/main" val="984758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9A16CF3-C4B2-43E8-9136-1E30555C2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509" y="1205416"/>
            <a:ext cx="1991166" cy="1991166"/>
          </a:xfrm>
          <a:prstGeom prst="rect">
            <a:avLst/>
          </a:prstGeom>
        </p:spPr>
      </p:pic>
      <p:sp>
        <p:nvSpPr>
          <p:cNvPr id="8" name="テキスト ボックス 7">
            <a:extLst>
              <a:ext uri="{FF2B5EF4-FFF2-40B4-BE49-F238E27FC236}">
                <a16:creationId xmlns:a16="http://schemas.microsoft.com/office/drawing/2014/main" id="{266D0DAE-FB54-4C96-A8E4-EFCEE8EF7765}"/>
              </a:ext>
            </a:extLst>
          </p:cNvPr>
          <p:cNvSpPr txBox="1"/>
          <p:nvPr/>
        </p:nvSpPr>
        <p:spPr>
          <a:xfrm>
            <a:off x="6037720" y="956591"/>
            <a:ext cx="2872847" cy="307777"/>
          </a:xfrm>
          <a:prstGeom prst="rect">
            <a:avLst/>
          </a:prstGeom>
          <a:noFill/>
          <a:ln>
            <a:solidFill>
              <a:schemeClr val="accent1"/>
            </a:solidFill>
          </a:ln>
        </p:spPr>
        <p:txBody>
          <a:bodyPr wrap="square" rtlCol="0">
            <a:spAutoFit/>
          </a:bodyPr>
          <a:lstStyle/>
          <a:p>
            <a:pPr algn="ctr"/>
            <a:r>
              <a:rPr lang="ja-JP" altLang="en-US" sz="1400" b="1" dirty="0"/>
              <a:t>「広島県のがん相談支援ｾﾝﾀｰ」</a:t>
            </a:r>
          </a:p>
        </p:txBody>
      </p:sp>
      <p:pic>
        <p:nvPicPr>
          <p:cNvPr id="5" name="図 4">
            <a:extLst>
              <a:ext uri="{FF2B5EF4-FFF2-40B4-BE49-F238E27FC236}">
                <a16:creationId xmlns:a16="http://schemas.microsoft.com/office/drawing/2014/main" id="{17594D72-4730-47FB-9D9E-6F4F26D97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4" y="946040"/>
            <a:ext cx="5880637" cy="5553234"/>
          </a:xfrm>
          <a:prstGeom prst="rect">
            <a:avLst/>
          </a:prstGeom>
        </p:spPr>
      </p:pic>
      <p:grpSp>
        <p:nvGrpSpPr>
          <p:cNvPr id="19" name="グループ化 18">
            <a:extLst>
              <a:ext uri="{FF2B5EF4-FFF2-40B4-BE49-F238E27FC236}">
                <a16:creationId xmlns:a16="http://schemas.microsoft.com/office/drawing/2014/main" id="{745E3A89-BC50-49C0-BC0C-A443EB60B94D}"/>
              </a:ext>
            </a:extLst>
          </p:cNvPr>
          <p:cNvGrpSpPr/>
          <p:nvPr/>
        </p:nvGrpSpPr>
        <p:grpSpPr>
          <a:xfrm>
            <a:off x="5851337" y="3807321"/>
            <a:ext cx="3157703" cy="1572235"/>
            <a:chOff x="5986297" y="4499403"/>
            <a:chExt cx="3157703" cy="1572235"/>
          </a:xfrm>
        </p:grpSpPr>
        <p:pic>
          <p:nvPicPr>
            <p:cNvPr id="14" name="図 13">
              <a:extLst>
                <a:ext uri="{FF2B5EF4-FFF2-40B4-BE49-F238E27FC236}">
                  <a16:creationId xmlns:a16="http://schemas.microsoft.com/office/drawing/2014/main" id="{064D16B8-3338-4DFA-A1D9-829EF8ADB6D5}"/>
                </a:ext>
              </a:extLst>
            </p:cNvPr>
            <p:cNvPicPr>
              <a:picLocks noChangeAspect="1"/>
            </p:cNvPicPr>
            <p:nvPr/>
          </p:nvPicPr>
          <p:blipFill rotWithShape="1">
            <a:blip r:embed="rId4">
              <a:extLst>
                <a:ext uri="{28A0092B-C50C-407E-A947-70E740481C1C}">
                  <a14:useLocalDpi xmlns:a14="http://schemas.microsoft.com/office/drawing/2010/main" val="0"/>
                </a:ext>
              </a:extLst>
            </a:blip>
            <a:srcRect b="15955"/>
            <a:stretch/>
          </p:blipFill>
          <p:spPr>
            <a:xfrm>
              <a:off x="6276307" y="4499403"/>
              <a:ext cx="982439" cy="1310625"/>
            </a:xfrm>
            <a:prstGeom prst="rect">
              <a:avLst/>
            </a:prstGeom>
          </p:spPr>
        </p:pic>
        <p:sp>
          <p:nvSpPr>
            <p:cNvPr id="16" name="吹き出し: 角を丸めた四角形 15">
              <a:extLst>
                <a:ext uri="{FF2B5EF4-FFF2-40B4-BE49-F238E27FC236}">
                  <a16:creationId xmlns:a16="http://schemas.microsoft.com/office/drawing/2014/main" id="{722A24FD-3485-40D1-9655-183D7D65A61C}"/>
                </a:ext>
              </a:extLst>
            </p:cNvPr>
            <p:cNvSpPr/>
            <p:nvPr/>
          </p:nvSpPr>
          <p:spPr>
            <a:xfrm>
              <a:off x="7487589" y="4501028"/>
              <a:ext cx="1576048" cy="1094712"/>
            </a:xfrm>
            <a:prstGeom prst="wedgeRoundRectCallout">
              <a:avLst>
                <a:gd name="adj1" fmla="val -69424"/>
                <a:gd name="adj2" fmla="val -1460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C741DB3-0738-424D-9931-D8432FD92453}"/>
                </a:ext>
              </a:extLst>
            </p:cNvPr>
            <p:cNvSpPr txBox="1"/>
            <p:nvPr/>
          </p:nvSpPr>
          <p:spPr>
            <a:xfrm>
              <a:off x="7437766" y="4684584"/>
              <a:ext cx="1706234" cy="830997"/>
            </a:xfrm>
            <a:prstGeom prst="rect">
              <a:avLst/>
            </a:prstGeom>
            <a:noFill/>
          </p:spPr>
          <p:txBody>
            <a:bodyPr wrap="square" rtlCol="0">
              <a:spAutoFit/>
            </a:bodyPr>
            <a:lstStyle/>
            <a:p>
              <a:pPr algn="ctr"/>
              <a:r>
                <a:rPr lang="ja-JP" altLang="en-US" sz="1200" dirty="0"/>
                <a:t>がんを抱えての在宅療養に不安なら</a:t>
              </a:r>
              <a:endParaRPr lang="en-US" altLang="ja-JP" sz="1200" dirty="0"/>
            </a:p>
            <a:p>
              <a:pPr algn="ctr"/>
              <a:r>
                <a:rPr lang="ja-JP" altLang="en-US" sz="1200" dirty="0"/>
                <a:t>訪問看護を利用してみましょう！</a:t>
              </a:r>
            </a:p>
          </p:txBody>
        </p:sp>
        <p:sp>
          <p:nvSpPr>
            <p:cNvPr id="15" name="テキスト ボックス 14">
              <a:extLst>
                <a:ext uri="{FF2B5EF4-FFF2-40B4-BE49-F238E27FC236}">
                  <a16:creationId xmlns:a16="http://schemas.microsoft.com/office/drawing/2014/main" id="{99E5025A-5810-43CB-8C0B-C33034230484}"/>
                </a:ext>
              </a:extLst>
            </p:cNvPr>
            <p:cNvSpPr txBox="1"/>
            <p:nvPr/>
          </p:nvSpPr>
          <p:spPr>
            <a:xfrm>
              <a:off x="5986297" y="5810028"/>
              <a:ext cx="1494367" cy="261610"/>
            </a:xfrm>
            <a:prstGeom prst="rect">
              <a:avLst/>
            </a:prstGeom>
            <a:noFill/>
          </p:spPr>
          <p:txBody>
            <a:bodyPr wrap="square" rtlCol="0">
              <a:spAutoFit/>
            </a:bodyPr>
            <a:lstStyle/>
            <a:p>
              <a:pPr algn="r"/>
              <a:endParaRPr lang="ja-JP" altLang="en-US" sz="1100" b="1" dirty="0"/>
            </a:p>
          </p:txBody>
        </p:sp>
      </p:grpSp>
      <p:sp>
        <p:nvSpPr>
          <p:cNvPr id="6" name="正方形/長方形 5">
            <a:extLst>
              <a:ext uri="{FF2B5EF4-FFF2-40B4-BE49-F238E27FC236}">
                <a16:creationId xmlns:a16="http://schemas.microsoft.com/office/drawing/2014/main" id="{EB61125E-3818-4B44-B8BA-26F592BF0F77}"/>
              </a:ext>
            </a:extLst>
          </p:cNvPr>
          <p:cNvSpPr/>
          <p:nvPr/>
        </p:nvSpPr>
        <p:spPr>
          <a:xfrm>
            <a:off x="0" y="488157"/>
            <a:ext cx="5940181" cy="461665"/>
          </a:xfrm>
          <a:prstGeom prst="rect">
            <a:avLst/>
          </a:prstGeom>
        </p:spPr>
        <p:txBody>
          <a:bodyPr wrap="square">
            <a:spAutoFit/>
          </a:bodyPr>
          <a:lstStyle/>
          <a:p>
            <a:r>
              <a:rPr lang="ja-JP" altLang="en-US" sz="2400" b="1" dirty="0">
                <a:effectLst>
                  <a:outerShdw blurRad="38100" dist="38100" dir="2700000" algn="tl">
                    <a:srgbClr val="000000">
                      <a:alpha val="43137"/>
                    </a:srgbClr>
                  </a:outerShdw>
                </a:effectLst>
              </a:rPr>
              <a:t>「がん相談支援センター」とは</a:t>
            </a:r>
            <a:endParaRPr lang="en-US" altLang="ja-JP" sz="2400" b="1" dirty="0">
              <a:effectLst>
                <a:outerShdw blurRad="38100" dist="38100" dir="2700000" algn="tl">
                  <a:srgbClr val="000000">
                    <a:alpha val="43137"/>
                  </a:srgbClr>
                </a:outerShdw>
              </a:effectLst>
            </a:endParaRPr>
          </a:p>
        </p:txBody>
      </p:sp>
      <p:sp>
        <p:nvSpPr>
          <p:cNvPr id="10" name="テキスト ボックス 9">
            <a:extLst>
              <a:ext uri="{FF2B5EF4-FFF2-40B4-BE49-F238E27FC236}">
                <a16:creationId xmlns:a16="http://schemas.microsoft.com/office/drawing/2014/main" id="{406A270C-BF69-4FC3-8E79-33C5A56FB5FB}"/>
              </a:ext>
            </a:extLst>
          </p:cNvPr>
          <p:cNvSpPr txBox="1"/>
          <p:nvPr/>
        </p:nvSpPr>
        <p:spPr>
          <a:xfrm>
            <a:off x="6316513" y="3012328"/>
            <a:ext cx="1896385" cy="261610"/>
          </a:xfrm>
          <a:prstGeom prst="rect">
            <a:avLst/>
          </a:prstGeom>
          <a:noFill/>
        </p:spPr>
        <p:txBody>
          <a:bodyPr wrap="square" rtlCol="0">
            <a:spAutoFit/>
          </a:bodyPr>
          <a:lstStyle/>
          <a:p>
            <a:pPr algn="r"/>
            <a:r>
              <a:rPr lang="en-US" altLang="ja-JP" sz="1100" dirty="0"/>
              <a:t>(</a:t>
            </a:r>
            <a:r>
              <a:rPr lang="ja-JP" altLang="en-US" sz="1100" dirty="0"/>
              <a:t>広島がんネット</a:t>
            </a:r>
            <a:r>
              <a:rPr lang="en-US" altLang="ja-JP" sz="1100" dirty="0"/>
              <a:t>HP</a:t>
            </a:r>
            <a:r>
              <a:rPr lang="ja-JP" altLang="en-US" sz="1100" dirty="0"/>
              <a:t>より</a:t>
            </a:r>
            <a:r>
              <a:rPr lang="en-US" altLang="ja-JP" sz="1100" dirty="0"/>
              <a:t>)</a:t>
            </a:r>
            <a:endParaRPr lang="ja-JP" altLang="en-US" sz="1100" dirty="0"/>
          </a:p>
        </p:txBody>
      </p:sp>
      <p:sp>
        <p:nvSpPr>
          <p:cNvPr id="11" name="正方形/長方形 10">
            <a:extLst>
              <a:ext uri="{FF2B5EF4-FFF2-40B4-BE49-F238E27FC236}">
                <a16:creationId xmlns:a16="http://schemas.microsoft.com/office/drawing/2014/main" id="{AE139D57-2522-419F-B931-D95E6FC545F4}"/>
              </a:ext>
            </a:extLst>
          </p:cNvPr>
          <p:cNvSpPr/>
          <p:nvPr/>
        </p:nvSpPr>
        <p:spPr>
          <a:xfrm>
            <a:off x="118916" y="151114"/>
            <a:ext cx="2000997" cy="300082"/>
          </a:xfrm>
          <a:prstGeom prst="rect">
            <a:avLst/>
          </a:prstGeom>
        </p:spPr>
        <p:txBody>
          <a:bodyPr wrap="none">
            <a:spAutoFit/>
          </a:bodyPr>
          <a:lstStyle/>
          <a:p>
            <a:r>
              <a:rPr lang="ja-JP" altLang="en-US" sz="1350" dirty="0"/>
              <a:t>～</a:t>
            </a:r>
            <a:r>
              <a:rPr lang="en-US" altLang="ja-JP" sz="1350" dirty="0"/>
              <a:t>AYA</a:t>
            </a:r>
            <a:r>
              <a:rPr lang="ja-JP" altLang="en-US" sz="1350" dirty="0"/>
              <a:t>世代のがん患者～</a:t>
            </a:r>
          </a:p>
        </p:txBody>
      </p:sp>
      <p:pic>
        <p:nvPicPr>
          <p:cNvPr id="21" name="図 20">
            <a:extLst>
              <a:ext uri="{FF2B5EF4-FFF2-40B4-BE49-F238E27FC236}">
                <a16:creationId xmlns:a16="http://schemas.microsoft.com/office/drawing/2014/main" id="{29D6E1B9-28C3-4C07-B167-118C62A83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2827" y="4970245"/>
            <a:ext cx="1214826" cy="1402396"/>
          </a:xfrm>
          <a:prstGeom prst="rect">
            <a:avLst/>
          </a:prstGeom>
        </p:spPr>
      </p:pic>
      <p:sp>
        <p:nvSpPr>
          <p:cNvPr id="22" name="矢印: 右 21">
            <a:extLst>
              <a:ext uri="{FF2B5EF4-FFF2-40B4-BE49-F238E27FC236}">
                <a16:creationId xmlns:a16="http://schemas.microsoft.com/office/drawing/2014/main" id="{AC7580AA-B2A3-4EA9-9FF8-506728E11647}"/>
              </a:ext>
            </a:extLst>
          </p:cNvPr>
          <p:cNvSpPr/>
          <p:nvPr/>
        </p:nvSpPr>
        <p:spPr>
          <a:xfrm rot="5400000">
            <a:off x="6640369" y="5226785"/>
            <a:ext cx="403654" cy="419261"/>
          </a:xfrm>
          <a:prstGeom prst="rightArrow">
            <a:avLst>
              <a:gd name="adj1" fmla="val 31818"/>
              <a:gd name="adj2" fmla="val 4751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C80CC570-B8CD-41AA-86ED-914A99D5B72D}"/>
              </a:ext>
            </a:extLst>
          </p:cNvPr>
          <p:cNvSpPr txBox="1"/>
          <p:nvPr/>
        </p:nvSpPr>
        <p:spPr>
          <a:xfrm>
            <a:off x="6349508" y="5699391"/>
            <a:ext cx="965683" cy="261610"/>
          </a:xfrm>
          <a:prstGeom prst="rect">
            <a:avLst/>
          </a:prstGeom>
          <a:solidFill>
            <a:srgbClr val="99CCFF"/>
          </a:solidFill>
        </p:spPr>
        <p:txBody>
          <a:bodyPr wrap="square" rtlCol="0">
            <a:spAutoFit/>
          </a:bodyPr>
          <a:lstStyle/>
          <a:p>
            <a:pPr algn="r"/>
            <a:r>
              <a:rPr lang="ja-JP" altLang="en-US" sz="1100" b="1" dirty="0"/>
              <a:t>地域関係者</a:t>
            </a:r>
          </a:p>
        </p:txBody>
      </p:sp>
      <p:grpSp>
        <p:nvGrpSpPr>
          <p:cNvPr id="28" name="グループ化 27">
            <a:extLst>
              <a:ext uri="{FF2B5EF4-FFF2-40B4-BE49-F238E27FC236}">
                <a16:creationId xmlns:a16="http://schemas.microsoft.com/office/drawing/2014/main" id="{224074DC-643B-4585-8F5B-612827212CB5}"/>
              </a:ext>
            </a:extLst>
          </p:cNvPr>
          <p:cNvGrpSpPr/>
          <p:nvPr/>
        </p:nvGrpSpPr>
        <p:grpSpPr>
          <a:xfrm>
            <a:off x="7352630" y="6189613"/>
            <a:ext cx="1668110" cy="499230"/>
            <a:chOff x="5751346" y="6111468"/>
            <a:chExt cx="1494367" cy="499230"/>
          </a:xfrm>
        </p:grpSpPr>
        <p:sp>
          <p:nvSpPr>
            <p:cNvPr id="24" name="吹き出し: 角を丸めた四角形 23">
              <a:extLst>
                <a:ext uri="{FF2B5EF4-FFF2-40B4-BE49-F238E27FC236}">
                  <a16:creationId xmlns:a16="http://schemas.microsoft.com/office/drawing/2014/main" id="{0133BB37-5710-4795-AC3E-112D5C459F2A}"/>
                </a:ext>
              </a:extLst>
            </p:cNvPr>
            <p:cNvSpPr/>
            <p:nvPr/>
          </p:nvSpPr>
          <p:spPr>
            <a:xfrm>
              <a:off x="5751346" y="6111468"/>
              <a:ext cx="1468345" cy="499230"/>
            </a:xfrm>
            <a:prstGeom prst="wedgeRoundRectCallout">
              <a:avLst>
                <a:gd name="adj1" fmla="val 7215"/>
                <a:gd name="adj2" fmla="val -108857"/>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00882DC-8DCB-4AAE-83B9-4420C691EC91}"/>
                </a:ext>
              </a:extLst>
            </p:cNvPr>
            <p:cNvSpPr txBox="1"/>
            <p:nvPr/>
          </p:nvSpPr>
          <p:spPr>
            <a:xfrm>
              <a:off x="5751346" y="6149033"/>
              <a:ext cx="1494367" cy="461665"/>
            </a:xfrm>
            <a:prstGeom prst="rect">
              <a:avLst/>
            </a:prstGeom>
            <a:noFill/>
          </p:spPr>
          <p:txBody>
            <a:bodyPr wrap="square" rtlCol="0">
              <a:spAutoFit/>
            </a:bodyPr>
            <a:lstStyle/>
            <a:p>
              <a:pPr algn="ctr"/>
              <a:r>
                <a:rPr lang="ja-JP" altLang="en-US" sz="1200" dirty="0"/>
                <a:t>在宅療養を</a:t>
              </a:r>
              <a:endParaRPr lang="en-US" altLang="ja-JP" sz="1200" dirty="0"/>
            </a:p>
            <a:p>
              <a:pPr algn="ctr"/>
              <a:r>
                <a:rPr lang="ja-JP" altLang="en-US" sz="1200" dirty="0"/>
                <a:t>サポートします！</a:t>
              </a:r>
            </a:p>
          </p:txBody>
        </p:sp>
      </p:grpSp>
      <p:sp>
        <p:nvSpPr>
          <p:cNvPr id="26" name="テキスト ボックス 25">
            <a:extLst>
              <a:ext uri="{FF2B5EF4-FFF2-40B4-BE49-F238E27FC236}">
                <a16:creationId xmlns:a16="http://schemas.microsoft.com/office/drawing/2014/main" id="{BC77D5A1-3879-4B8F-955D-4164468A8165}"/>
              </a:ext>
            </a:extLst>
          </p:cNvPr>
          <p:cNvSpPr txBox="1"/>
          <p:nvPr/>
        </p:nvSpPr>
        <p:spPr>
          <a:xfrm>
            <a:off x="6210546" y="5976006"/>
            <a:ext cx="1214827" cy="646331"/>
          </a:xfrm>
          <a:prstGeom prst="rect">
            <a:avLst/>
          </a:prstGeom>
          <a:noFill/>
        </p:spPr>
        <p:txBody>
          <a:bodyPr wrap="square" rtlCol="0">
            <a:spAutoFit/>
          </a:bodyPr>
          <a:lstStyle/>
          <a:p>
            <a:pPr algn="ctr"/>
            <a:r>
              <a:rPr lang="ja-JP" altLang="en-US" sz="1200" dirty="0"/>
              <a:t>往診医</a:t>
            </a:r>
            <a:endParaRPr lang="en-US" altLang="ja-JP" sz="1200" dirty="0"/>
          </a:p>
          <a:p>
            <a:pPr algn="ctr"/>
            <a:r>
              <a:rPr lang="ja-JP" altLang="en-US" sz="1200" dirty="0"/>
              <a:t>訪問看護</a:t>
            </a:r>
            <a:r>
              <a:rPr lang="en-US" altLang="ja-JP" sz="1200" dirty="0"/>
              <a:t>St.</a:t>
            </a:r>
            <a:br>
              <a:rPr lang="en-US" altLang="ja-JP" sz="1200" dirty="0"/>
            </a:br>
            <a:r>
              <a:rPr lang="ja-JP" altLang="en-US" sz="1200" dirty="0"/>
              <a:t>など</a:t>
            </a:r>
          </a:p>
        </p:txBody>
      </p:sp>
      <p:sp>
        <p:nvSpPr>
          <p:cNvPr id="27" name="テキスト ボックス 26">
            <a:extLst>
              <a:ext uri="{FF2B5EF4-FFF2-40B4-BE49-F238E27FC236}">
                <a16:creationId xmlns:a16="http://schemas.microsoft.com/office/drawing/2014/main" id="{319A15E1-B845-4176-8806-A8E70299573A}"/>
              </a:ext>
            </a:extLst>
          </p:cNvPr>
          <p:cNvSpPr txBox="1"/>
          <p:nvPr/>
        </p:nvSpPr>
        <p:spPr>
          <a:xfrm>
            <a:off x="6037720" y="3348063"/>
            <a:ext cx="2872847" cy="307777"/>
          </a:xfrm>
          <a:prstGeom prst="rect">
            <a:avLst/>
          </a:prstGeom>
          <a:noFill/>
          <a:ln>
            <a:solidFill>
              <a:schemeClr val="accent1"/>
            </a:solidFill>
          </a:ln>
        </p:spPr>
        <p:txBody>
          <a:bodyPr wrap="square" rtlCol="0">
            <a:spAutoFit/>
          </a:bodyPr>
          <a:lstStyle/>
          <a:p>
            <a:pPr algn="ctr"/>
            <a:r>
              <a:rPr lang="ja-JP" altLang="en-US" sz="1400" b="1" dirty="0"/>
              <a:t>各病院の地域連携室</a:t>
            </a:r>
          </a:p>
        </p:txBody>
      </p:sp>
    </p:spTree>
    <p:extLst>
      <p:ext uri="{BB962C8B-B14F-4D97-AF65-F5344CB8AC3E}">
        <p14:creationId xmlns:p14="http://schemas.microsoft.com/office/powerpoint/2010/main" val="2927356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F4A0222-F0FF-442F-95A3-AE11515307B0}"/>
              </a:ext>
            </a:extLst>
          </p:cNvPr>
          <p:cNvSpPr>
            <a:spLocks noGrp="1"/>
          </p:cNvSpPr>
          <p:nvPr>
            <p:ph idx="1"/>
          </p:nvPr>
        </p:nvSpPr>
        <p:spPr>
          <a:xfrm>
            <a:off x="495445" y="1527503"/>
            <a:ext cx="8153110" cy="4268386"/>
          </a:xfrm>
        </p:spPr>
        <p:txBody>
          <a:bodyPr>
            <a:normAutofit/>
          </a:bodyPr>
          <a:lstStyle/>
          <a:p>
            <a:pPr marL="0" indent="0">
              <a:lnSpc>
                <a:spcPct val="150000"/>
              </a:lnSpc>
              <a:buNone/>
            </a:pPr>
            <a:r>
              <a:rPr lang="ja-JP" altLang="en-US" sz="2400" dirty="0"/>
              <a:t>　　</a:t>
            </a:r>
            <a:r>
              <a:rPr lang="ja-JP" altLang="en-US" sz="2000" dirty="0"/>
              <a:t>在宅緩和ケアを行う上で地域が抱えている課題について</a:t>
            </a:r>
            <a:br>
              <a:rPr lang="en-US" altLang="ja-JP" sz="2000" dirty="0"/>
            </a:br>
            <a:r>
              <a:rPr lang="ja-JP" altLang="en-US" sz="2000" dirty="0"/>
              <a:t>　　最も大きな課題は、高齢化･核家族化、家族の介護力低下である。　</a:t>
            </a:r>
            <a:br>
              <a:rPr lang="en-US" altLang="ja-JP" sz="2000" dirty="0"/>
            </a:br>
            <a:r>
              <a:rPr lang="ja-JP" altLang="en-US" sz="2000" dirty="0"/>
              <a:t>　　また、在宅緩和医療･ケアを担うかかりつけ医や、</a:t>
            </a:r>
            <a:r>
              <a:rPr lang="en-US" altLang="ja-JP" sz="2000" dirty="0"/>
              <a:t>24</a:t>
            </a:r>
            <a:r>
              <a:rPr lang="ja-JP" altLang="en-US" sz="2000" dirty="0"/>
              <a:t>時間対応</a:t>
            </a:r>
            <a:br>
              <a:rPr lang="en-US" altLang="ja-JP" sz="2000" dirty="0"/>
            </a:br>
            <a:r>
              <a:rPr lang="ja-JP" altLang="en-US" sz="2000" dirty="0"/>
              <a:t>　　可能な訪問看護ステーションが少ないこともまた課題である。</a:t>
            </a:r>
            <a:br>
              <a:rPr lang="en-US" altLang="ja-JP" sz="2000" dirty="0"/>
            </a:br>
            <a:r>
              <a:rPr lang="ja-JP" altLang="en-US" sz="2000" dirty="0"/>
              <a:t>　　患者や家族が不安に感じるのは急激な症状悪化等の対応である。</a:t>
            </a:r>
            <a:endParaRPr lang="en-US" altLang="ja-JP" sz="2000" dirty="0"/>
          </a:p>
          <a:p>
            <a:pPr marL="0" indent="0">
              <a:lnSpc>
                <a:spcPct val="150000"/>
              </a:lnSpc>
              <a:buNone/>
            </a:pPr>
            <a:r>
              <a:rPr lang="ja-JP" altLang="en-US" sz="2000" dirty="0"/>
              <a:t>　　　</a:t>
            </a:r>
            <a:r>
              <a:rPr lang="ja-JP" altLang="en-US" sz="2000" b="1" dirty="0"/>
              <a:t>末期がん患者にとって、</a:t>
            </a:r>
            <a:r>
              <a:rPr lang="en-US" altLang="ja-JP" sz="2000" b="1" dirty="0"/>
              <a:t>24</a:t>
            </a:r>
            <a:r>
              <a:rPr lang="ja-JP" altLang="en-US" sz="2000" b="1" dirty="0"/>
              <a:t>時間対応が可能であり、且つ</a:t>
            </a:r>
            <a:br>
              <a:rPr lang="en-US" altLang="ja-JP" sz="2000" b="1" dirty="0"/>
            </a:br>
            <a:r>
              <a:rPr lang="ja-JP" altLang="en-US" sz="2000" b="1" dirty="0"/>
              <a:t>　　急激な症状悪化に素早く対応出来る医療体制が整っていることは、</a:t>
            </a:r>
            <a:br>
              <a:rPr lang="en-US" altLang="ja-JP" sz="2000" b="1" dirty="0"/>
            </a:br>
            <a:r>
              <a:rPr lang="ja-JP" altLang="en-US" sz="2000" b="1" dirty="0"/>
              <a:t>　　在宅緩和ケアを実現するためには必要不可欠である。</a:t>
            </a:r>
            <a:endParaRPr lang="en-US" altLang="ja-JP" sz="2000" b="1" dirty="0"/>
          </a:p>
        </p:txBody>
      </p:sp>
      <p:sp>
        <p:nvSpPr>
          <p:cNvPr id="4" name="テキスト ボックス 3">
            <a:extLst>
              <a:ext uri="{FF2B5EF4-FFF2-40B4-BE49-F238E27FC236}">
                <a16:creationId xmlns:a16="http://schemas.microsoft.com/office/drawing/2014/main" id="{94F4BB05-2801-490E-9052-EE0CEEF4E35A}"/>
              </a:ext>
            </a:extLst>
          </p:cNvPr>
          <p:cNvSpPr txBox="1"/>
          <p:nvPr/>
        </p:nvSpPr>
        <p:spPr>
          <a:xfrm>
            <a:off x="4572000" y="6303705"/>
            <a:ext cx="4453084" cy="261610"/>
          </a:xfrm>
          <a:prstGeom prst="rect">
            <a:avLst/>
          </a:prstGeom>
          <a:noFill/>
        </p:spPr>
        <p:txBody>
          <a:bodyPr wrap="square" rtlCol="0">
            <a:spAutoFit/>
          </a:bodyPr>
          <a:lstStyle/>
          <a:p>
            <a:pPr algn="r"/>
            <a:r>
              <a:rPr lang="en-US" altLang="ja-JP" sz="1100" dirty="0"/>
              <a:t>(</a:t>
            </a:r>
            <a:r>
              <a:rPr lang="ja-JP" altLang="en-US" sz="1100" dirty="0"/>
              <a:t>「広島県地域在宅緩和ケア推進モデル事業 最終報告書」より</a:t>
            </a:r>
            <a:r>
              <a:rPr lang="en-US" altLang="ja-JP" sz="1100" dirty="0"/>
              <a:t>)</a:t>
            </a:r>
            <a:endParaRPr lang="ja-JP" altLang="en-US" sz="1100" dirty="0"/>
          </a:p>
        </p:txBody>
      </p:sp>
      <p:sp>
        <p:nvSpPr>
          <p:cNvPr id="5" name="正方形/長方形 4">
            <a:extLst>
              <a:ext uri="{FF2B5EF4-FFF2-40B4-BE49-F238E27FC236}">
                <a16:creationId xmlns:a16="http://schemas.microsoft.com/office/drawing/2014/main" id="{1CE1F67A-3F6D-4222-94DF-AE475B9CC2F0}"/>
              </a:ext>
            </a:extLst>
          </p:cNvPr>
          <p:cNvSpPr/>
          <p:nvPr/>
        </p:nvSpPr>
        <p:spPr>
          <a:xfrm>
            <a:off x="147944" y="122085"/>
            <a:ext cx="2608406" cy="300082"/>
          </a:xfrm>
          <a:prstGeom prst="rect">
            <a:avLst/>
          </a:prstGeom>
        </p:spPr>
        <p:txBody>
          <a:bodyPr wrap="none">
            <a:spAutoFit/>
          </a:bodyPr>
          <a:lstStyle/>
          <a:p>
            <a:r>
              <a:rPr lang="ja-JP" altLang="en-US" sz="1350" dirty="0"/>
              <a:t>１．がんの在宅緩和ケアの特徴</a:t>
            </a:r>
          </a:p>
        </p:txBody>
      </p:sp>
      <p:sp>
        <p:nvSpPr>
          <p:cNvPr id="6" name="コンテンツ プレースホルダー 2">
            <a:extLst>
              <a:ext uri="{FF2B5EF4-FFF2-40B4-BE49-F238E27FC236}">
                <a16:creationId xmlns:a16="http://schemas.microsoft.com/office/drawing/2014/main" id="{37FD1C7E-FF61-42DB-8E52-94C382E82A00}"/>
              </a:ext>
            </a:extLst>
          </p:cNvPr>
          <p:cNvSpPr txBox="1">
            <a:spLocks/>
          </p:cNvSpPr>
          <p:nvPr/>
        </p:nvSpPr>
        <p:spPr>
          <a:xfrm>
            <a:off x="568859" y="947256"/>
            <a:ext cx="8270342" cy="58024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000" b="1" dirty="0"/>
              <a:t>②がんの在宅緩和ケアはタイムリーな対応が必要</a:t>
            </a:r>
            <a:endParaRPr lang="en-US" altLang="ja-JP" sz="3000" dirty="0"/>
          </a:p>
        </p:txBody>
      </p:sp>
    </p:spTree>
    <p:extLst>
      <p:ext uri="{BB962C8B-B14F-4D97-AF65-F5344CB8AC3E}">
        <p14:creationId xmlns:p14="http://schemas.microsoft.com/office/powerpoint/2010/main" val="4132153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04719A0-9CAE-4529-B1E7-8EEBC9966B04}"/>
              </a:ext>
            </a:extLst>
          </p:cNvPr>
          <p:cNvSpPr>
            <a:spLocks noGrp="1"/>
          </p:cNvSpPr>
          <p:nvPr>
            <p:ph type="title"/>
          </p:nvPr>
        </p:nvSpPr>
        <p:spPr>
          <a:xfrm>
            <a:off x="1194706" y="473808"/>
            <a:ext cx="6754585" cy="939914"/>
          </a:xfrm>
        </p:spPr>
        <p:txBody>
          <a:bodyPr>
            <a:normAutofit fontScale="90000"/>
          </a:bodyPr>
          <a:lstStyle/>
          <a:p>
            <a:r>
              <a:rPr lang="ja-JP" altLang="en-US" b="1" dirty="0">
                <a:solidFill>
                  <a:srgbClr val="002060"/>
                </a:solidFill>
                <a:effectLst>
                  <a:outerShdw blurRad="38100" dist="38100" dir="2700000" algn="tl">
                    <a:srgbClr val="000000">
                      <a:alpha val="43137"/>
                    </a:srgbClr>
                  </a:outerShdw>
                </a:effectLst>
              </a:rPr>
              <a:t>２</a:t>
            </a:r>
            <a:r>
              <a:rPr lang="en-US" altLang="ja-JP" b="1" dirty="0">
                <a:solidFill>
                  <a:srgbClr val="002060"/>
                </a:solidFill>
                <a:effectLst>
                  <a:outerShdw blurRad="38100" dist="38100" dir="2700000" algn="tl">
                    <a:srgbClr val="000000">
                      <a:alpha val="43137"/>
                    </a:srgbClr>
                  </a:outerShdw>
                </a:effectLst>
              </a:rPr>
              <a:t>.</a:t>
            </a:r>
            <a:r>
              <a:rPr lang="ja-JP" altLang="en-US" b="1" dirty="0">
                <a:solidFill>
                  <a:srgbClr val="002060"/>
                </a:solidFill>
                <a:effectLst>
                  <a:outerShdw blurRad="38100" dist="38100" dir="2700000" algn="tl">
                    <a:srgbClr val="000000">
                      <a:alpha val="43137"/>
                    </a:srgbClr>
                  </a:outerShdw>
                </a:effectLst>
              </a:rPr>
              <a:t>末期がんへの理解</a:t>
            </a:r>
            <a:endParaRPr kumimoji="1" lang="ja-JP" altLang="en-US" b="1" dirty="0">
              <a:solidFill>
                <a:srgbClr val="002060"/>
              </a:solidFill>
              <a:effectLst>
                <a:outerShdw blurRad="38100" dist="38100" dir="2700000" algn="tl">
                  <a:srgbClr val="000000">
                    <a:alpha val="43137"/>
                  </a:srgbClr>
                </a:outerShdw>
              </a:effectLst>
            </a:endParaRPr>
          </a:p>
        </p:txBody>
      </p:sp>
      <p:pic>
        <p:nvPicPr>
          <p:cNvPr id="4" name="図 3">
            <a:extLst>
              <a:ext uri="{FF2B5EF4-FFF2-40B4-BE49-F238E27FC236}">
                <a16:creationId xmlns:a16="http://schemas.microsoft.com/office/drawing/2014/main" id="{4E60F4BA-2286-4C08-80DF-C8CA770E8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51" y="1814285"/>
            <a:ext cx="8648497" cy="4745864"/>
          </a:xfrm>
          <a:prstGeom prst="rect">
            <a:avLst/>
          </a:prstGeom>
        </p:spPr>
      </p:pic>
    </p:spTree>
    <p:extLst>
      <p:ext uri="{BB962C8B-B14F-4D97-AF65-F5344CB8AC3E}">
        <p14:creationId xmlns:p14="http://schemas.microsoft.com/office/powerpoint/2010/main" val="341289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6F5ECD18-E79D-4843-8E0D-0885321CC9F4}"/>
              </a:ext>
            </a:extLst>
          </p:cNvPr>
          <p:cNvGraphicFramePr>
            <a:graphicFrameLocks noGrp="1"/>
          </p:cNvGraphicFramePr>
          <p:nvPr>
            <p:extLst>
              <p:ext uri="{D42A27DB-BD31-4B8C-83A1-F6EECF244321}">
                <p14:modId xmlns:p14="http://schemas.microsoft.com/office/powerpoint/2010/main" val="758461494"/>
              </p:ext>
            </p:extLst>
          </p:nvPr>
        </p:nvGraphicFramePr>
        <p:xfrm>
          <a:off x="647113" y="1280160"/>
          <a:ext cx="8004516" cy="5053999"/>
        </p:xfrm>
        <a:graphic>
          <a:graphicData uri="http://schemas.openxmlformats.org/drawingml/2006/table">
            <a:tbl>
              <a:tblPr firstRow="1" bandRow="1">
                <a:tableStyleId>{5C22544A-7EE6-4342-B048-85BDC9FD1C3A}</a:tableStyleId>
              </a:tblPr>
              <a:tblGrid>
                <a:gridCol w="4002258">
                  <a:extLst>
                    <a:ext uri="{9D8B030D-6E8A-4147-A177-3AD203B41FA5}">
                      <a16:colId xmlns:a16="http://schemas.microsoft.com/office/drawing/2014/main" val="3004850367"/>
                    </a:ext>
                  </a:extLst>
                </a:gridCol>
                <a:gridCol w="4002258">
                  <a:extLst>
                    <a:ext uri="{9D8B030D-6E8A-4147-A177-3AD203B41FA5}">
                      <a16:colId xmlns:a16="http://schemas.microsoft.com/office/drawing/2014/main" val="1558834358"/>
                    </a:ext>
                  </a:extLst>
                </a:gridCol>
              </a:tblGrid>
              <a:tr h="900005">
                <a:tc>
                  <a:txBody>
                    <a:bodyPr/>
                    <a:lstStyle/>
                    <a:p>
                      <a:pPr algn="ctr"/>
                      <a:r>
                        <a:rPr kumimoji="1" lang="ja-JP" altLang="en-US" sz="2400" b="1" dirty="0"/>
                        <a:t>がんの基礎知識</a:t>
                      </a:r>
                    </a:p>
                  </a:txBody>
                  <a:tcPr anchor="ctr"/>
                </a:tc>
                <a:tc>
                  <a:txBody>
                    <a:bodyPr/>
                    <a:lstStyle/>
                    <a:p>
                      <a:pPr algn="ctr"/>
                      <a:r>
                        <a:rPr kumimoji="1" lang="ja-JP" altLang="en-US" sz="2400" b="1" dirty="0"/>
                        <a:t>患者向けパンフレット</a:t>
                      </a:r>
                    </a:p>
                  </a:txBody>
                  <a:tcPr anchor="ctr"/>
                </a:tc>
                <a:extLst>
                  <a:ext uri="{0D108BD9-81ED-4DB2-BD59-A6C34878D82A}">
                    <a16:rowId xmlns:a16="http://schemas.microsoft.com/office/drawing/2014/main" val="3095668001"/>
                  </a:ext>
                </a:extLst>
              </a:tr>
              <a:tr h="9979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t>それぞれのがんの解説</a:t>
                      </a:r>
                      <a:endParaRPr kumimoji="1" lang="en-US" altLang="ja-JP" sz="2400" b="1" dirty="0"/>
                    </a:p>
                  </a:txBody>
                  <a:tcPr anchor="ctr"/>
                </a:tc>
                <a:tc>
                  <a:txBody>
                    <a:bodyPr/>
                    <a:lstStyle/>
                    <a:p>
                      <a:pPr algn="ctr"/>
                      <a:r>
                        <a:rPr kumimoji="1" lang="ja-JP" altLang="en-US" sz="2400" b="1" dirty="0"/>
                        <a:t>がんの冊子</a:t>
                      </a:r>
                    </a:p>
                  </a:txBody>
                  <a:tcPr anchor="ctr"/>
                </a:tc>
                <a:extLst>
                  <a:ext uri="{0D108BD9-81ED-4DB2-BD59-A6C34878D82A}">
                    <a16:rowId xmlns:a16="http://schemas.microsoft.com/office/drawing/2014/main" val="1709753897"/>
                  </a:ext>
                </a:extLst>
              </a:tr>
              <a:tr h="3156004">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624338925"/>
                  </a:ext>
                </a:extLst>
              </a:tr>
            </a:tbl>
          </a:graphicData>
        </a:graphic>
      </p:graphicFrame>
      <p:sp>
        <p:nvSpPr>
          <p:cNvPr id="8" name="タイトル 1">
            <a:extLst>
              <a:ext uri="{FF2B5EF4-FFF2-40B4-BE49-F238E27FC236}">
                <a16:creationId xmlns:a16="http://schemas.microsoft.com/office/drawing/2014/main" id="{02EBE8C0-4811-4CE2-8011-6BC860A90E54}"/>
              </a:ext>
            </a:extLst>
          </p:cNvPr>
          <p:cNvSpPr txBox="1">
            <a:spLocks/>
          </p:cNvSpPr>
          <p:nvPr/>
        </p:nvSpPr>
        <p:spPr>
          <a:xfrm>
            <a:off x="2126860" y="506438"/>
            <a:ext cx="4890279" cy="67894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～がんへの理解～</a:t>
            </a:r>
          </a:p>
        </p:txBody>
      </p:sp>
      <p:sp>
        <p:nvSpPr>
          <p:cNvPr id="9" name="正方形/長方形 8">
            <a:extLst>
              <a:ext uri="{FF2B5EF4-FFF2-40B4-BE49-F238E27FC236}">
                <a16:creationId xmlns:a16="http://schemas.microsoft.com/office/drawing/2014/main" id="{9C5C7CCB-CBD7-4D47-BBCA-3D7345819D7D}"/>
              </a:ext>
            </a:extLst>
          </p:cNvPr>
          <p:cNvSpPr/>
          <p:nvPr/>
        </p:nvSpPr>
        <p:spPr>
          <a:xfrm>
            <a:off x="104402" y="136599"/>
            <a:ext cx="1915909" cy="300082"/>
          </a:xfrm>
          <a:prstGeom prst="rect">
            <a:avLst/>
          </a:prstGeom>
        </p:spPr>
        <p:txBody>
          <a:bodyPr wrap="none">
            <a:spAutoFit/>
          </a:bodyPr>
          <a:lstStyle/>
          <a:p>
            <a:r>
              <a:rPr lang="ja-JP" altLang="en-US" sz="1350" dirty="0"/>
              <a:t>２．末期がんへの理解</a:t>
            </a:r>
          </a:p>
        </p:txBody>
      </p:sp>
      <p:sp>
        <p:nvSpPr>
          <p:cNvPr id="14" name="テキスト ボックス 13">
            <a:extLst>
              <a:ext uri="{FF2B5EF4-FFF2-40B4-BE49-F238E27FC236}">
                <a16:creationId xmlns:a16="http://schemas.microsoft.com/office/drawing/2014/main" id="{DCF4EB7D-B15C-44E9-976E-744DA99C873B}"/>
              </a:ext>
            </a:extLst>
          </p:cNvPr>
          <p:cNvSpPr txBox="1"/>
          <p:nvPr/>
        </p:nvSpPr>
        <p:spPr>
          <a:xfrm>
            <a:off x="2508290" y="6428935"/>
            <a:ext cx="4127418" cy="261610"/>
          </a:xfrm>
          <a:prstGeom prst="rect">
            <a:avLst/>
          </a:prstGeom>
          <a:noFill/>
        </p:spPr>
        <p:txBody>
          <a:bodyPr wrap="square" rtlCol="0">
            <a:spAutoFit/>
          </a:bodyPr>
          <a:lstStyle/>
          <a:p>
            <a:pPr algn="ctr"/>
            <a:r>
              <a:rPr lang="en-US" altLang="ja-JP" sz="1100" dirty="0"/>
              <a:t>(</a:t>
            </a:r>
            <a:r>
              <a:rPr lang="ja-JP" altLang="en-US" sz="1100" dirty="0"/>
              <a:t>国立がん研究センター がん情報サービス</a:t>
            </a:r>
            <a:r>
              <a:rPr lang="en-US" altLang="ja-JP" sz="1100" dirty="0"/>
              <a:t>HP</a:t>
            </a:r>
            <a:r>
              <a:rPr lang="ja-JP" altLang="en-US" sz="1100" dirty="0"/>
              <a:t>より</a:t>
            </a:r>
            <a:r>
              <a:rPr lang="en-US" altLang="ja-JP" sz="1100" dirty="0"/>
              <a:t>)</a:t>
            </a:r>
            <a:endParaRPr lang="ja-JP" altLang="en-US" sz="1100" dirty="0"/>
          </a:p>
        </p:txBody>
      </p:sp>
      <p:pic>
        <p:nvPicPr>
          <p:cNvPr id="3" name="図 2">
            <a:extLst>
              <a:ext uri="{FF2B5EF4-FFF2-40B4-BE49-F238E27FC236}">
                <a16:creationId xmlns:a16="http://schemas.microsoft.com/office/drawing/2014/main" id="{2545E5A2-FA72-443D-94C2-E1A10535C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711" y="3501466"/>
            <a:ext cx="2571429" cy="2571429"/>
          </a:xfrm>
          <a:prstGeom prst="rect">
            <a:avLst/>
          </a:prstGeom>
        </p:spPr>
      </p:pic>
      <p:pic>
        <p:nvPicPr>
          <p:cNvPr id="5" name="図 4">
            <a:extLst>
              <a:ext uri="{FF2B5EF4-FFF2-40B4-BE49-F238E27FC236}">
                <a16:creationId xmlns:a16="http://schemas.microsoft.com/office/drawing/2014/main" id="{A7406CF4-4DF3-4444-A923-82BFFD903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361" y="3501466"/>
            <a:ext cx="2571429" cy="2571429"/>
          </a:xfrm>
          <a:prstGeom prst="rect">
            <a:avLst/>
          </a:prstGeom>
        </p:spPr>
      </p:pic>
    </p:spTree>
    <p:extLst>
      <p:ext uri="{BB962C8B-B14F-4D97-AF65-F5344CB8AC3E}">
        <p14:creationId xmlns:p14="http://schemas.microsoft.com/office/powerpoint/2010/main" val="388233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79DF297D-FA8C-4DB1-8F99-A99B66742D99}"/>
              </a:ext>
            </a:extLst>
          </p:cNvPr>
          <p:cNvGraphicFramePr>
            <a:graphicFrameLocks noGrp="1"/>
          </p:cNvGraphicFramePr>
          <p:nvPr>
            <p:ph idx="1"/>
            <p:extLst>
              <p:ext uri="{D42A27DB-BD31-4B8C-83A1-F6EECF244321}">
                <p14:modId xmlns:p14="http://schemas.microsoft.com/office/powerpoint/2010/main" val="580116378"/>
              </p:ext>
            </p:extLst>
          </p:nvPr>
        </p:nvGraphicFramePr>
        <p:xfrm>
          <a:off x="295422" y="613226"/>
          <a:ext cx="8567224" cy="5796619"/>
        </p:xfrm>
        <a:graphic>
          <a:graphicData uri="http://schemas.openxmlformats.org/drawingml/2006/table">
            <a:tbl>
              <a:tblPr firstRow="1" bandRow="1">
                <a:tableStyleId>{5C22544A-7EE6-4342-B048-85BDC9FD1C3A}</a:tableStyleId>
              </a:tblPr>
              <a:tblGrid>
                <a:gridCol w="1772529">
                  <a:extLst>
                    <a:ext uri="{9D8B030D-6E8A-4147-A177-3AD203B41FA5}">
                      <a16:colId xmlns:a16="http://schemas.microsoft.com/office/drawing/2014/main" val="4227104264"/>
                    </a:ext>
                  </a:extLst>
                </a:gridCol>
                <a:gridCol w="1237957">
                  <a:extLst>
                    <a:ext uri="{9D8B030D-6E8A-4147-A177-3AD203B41FA5}">
                      <a16:colId xmlns:a16="http://schemas.microsoft.com/office/drawing/2014/main" val="3968671945"/>
                    </a:ext>
                  </a:extLst>
                </a:gridCol>
                <a:gridCol w="5556738">
                  <a:extLst>
                    <a:ext uri="{9D8B030D-6E8A-4147-A177-3AD203B41FA5}">
                      <a16:colId xmlns:a16="http://schemas.microsoft.com/office/drawing/2014/main" val="2810341746"/>
                    </a:ext>
                  </a:extLst>
                </a:gridCol>
              </a:tblGrid>
              <a:tr h="968845">
                <a:tc gridSpan="3">
                  <a:txBody>
                    <a:bodyPr/>
                    <a:lstStyle/>
                    <a:p>
                      <a:pPr algn="ctr"/>
                      <a:r>
                        <a:rPr kumimoji="1" lang="ja-JP" altLang="en-US" sz="3000" dirty="0">
                          <a:effectLst>
                            <a:outerShdw blurRad="38100" dist="38100" dir="2700000" algn="tl">
                              <a:srgbClr val="000000">
                                <a:alpha val="43137"/>
                              </a:srgbClr>
                            </a:outerShdw>
                          </a:effectLst>
                        </a:rPr>
                        <a:t>①がんがもたらす障害</a:t>
                      </a:r>
                    </a:p>
                  </a:txBody>
                  <a:tcPr marL="68580" marR="68580" marT="34290" marB="34290" anchor="ctr"/>
                </a:tc>
                <a:tc hMerge="1">
                  <a:txBody>
                    <a:bodyPr/>
                    <a:lstStyle/>
                    <a:p>
                      <a:endParaRPr kumimoji="1" lang="ja-JP" altLang="en-US" dirty="0"/>
                    </a:p>
                  </a:txBody>
                  <a:tcPr/>
                </a:tc>
                <a:tc hMerge="1">
                  <a:txBody>
                    <a:bodyPr/>
                    <a:lstStyle/>
                    <a:p>
                      <a:pPr algn="ctr"/>
                      <a:endParaRPr kumimoji="1" lang="ja-JP" altLang="en-US" dirty="0"/>
                    </a:p>
                  </a:txBody>
                  <a:tcPr anchor="ctr"/>
                </a:tc>
                <a:extLst>
                  <a:ext uri="{0D108BD9-81ED-4DB2-BD59-A6C34878D82A}">
                    <a16:rowId xmlns:a16="http://schemas.microsoft.com/office/drawing/2014/main" val="1627034177"/>
                  </a:ext>
                </a:extLst>
              </a:tr>
              <a:tr h="1274012">
                <a:tc rowSpan="2">
                  <a:txBody>
                    <a:bodyPr/>
                    <a:lstStyle/>
                    <a:p>
                      <a:pPr algn="ctr"/>
                      <a:r>
                        <a:rPr kumimoji="1" lang="ja-JP" altLang="en-US" sz="1800" b="1" dirty="0">
                          <a:solidFill>
                            <a:srgbClr val="002060"/>
                          </a:solidFill>
                          <a:effectLst>
                            <a:outerShdw blurRad="38100" dist="38100" dir="2700000" algn="tl">
                              <a:srgbClr val="000000">
                                <a:alpha val="43137"/>
                              </a:srgbClr>
                            </a:outerShdw>
                          </a:effectLst>
                        </a:rPr>
                        <a:t>がんそのものによる障害</a:t>
                      </a:r>
                    </a:p>
                  </a:txBody>
                  <a:tcPr marL="68580" marR="68580" marT="34290" marB="34290" anchor="ctr"/>
                </a:tc>
                <a:tc>
                  <a:txBody>
                    <a:bodyPr/>
                    <a:lstStyle/>
                    <a:p>
                      <a:pPr algn="ctr"/>
                      <a:r>
                        <a:rPr kumimoji="1" lang="ja-JP" altLang="en-US" sz="1600" b="1" dirty="0">
                          <a:solidFill>
                            <a:srgbClr val="002060"/>
                          </a:solidFill>
                          <a:effectLst>
                            <a:outerShdw blurRad="38100" dist="38100" dir="2700000" algn="tl">
                              <a:srgbClr val="000000">
                                <a:alpha val="43137"/>
                              </a:srgbClr>
                            </a:outerShdw>
                          </a:effectLst>
                        </a:rPr>
                        <a:t>直接的影響</a:t>
                      </a:r>
                    </a:p>
                  </a:txBody>
                  <a:tcPr marL="68580" marR="68580" marT="34290" marB="34290" anchor="ctr"/>
                </a:tc>
                <a:tc>
                  <a:txBody>
                    <a:bodyPr/>
                    <a:lstStyle/>
                    <a:p>
                      <a:pPr algn="l"/>
                      <a:r>
                        <a:rPr kumimoji="1" lang="ja-JP" altLang="en-US" sz="1600" b="1" dirty="0">
                          <a:solidFill>
                            <a:schemeClr val="tx1"/>
                          </a:solidFill>
                        </a:rPr>
                        <a:t>骨転移、脳腫瘍</a:t>
                      </a:r>
                      <a:r>
                        <a:rPr kumimoji="1" lang="en-US" altLang="ja-JP" sz="1600" b="1" dirty="0">
                          <a:solidFill>
                            <a:schemeClr val="tx1"/>
                          </a:solidFill>
                        </a:rPr>
                        <a:t>(</a:t>
                      </a:r>
                      <a:r>
                        <a:rPr kumimoji="1" lang="ja-JP" altLang="en-US" sz="1600" b="1" dirty="0">
                          <a:solidFill>
                            <a:schemeClr val="tx1"/>
                          </a:solidFill>
                        </a:rPr>
                        <a:t>転移</a:t>
                      </a:r>
                      <a:r>
                        <a:rPr kumimoji="1" lang="en-US" altLang="ja-JP" sz="1600" b="1" dirty="0">
                          <a:solidFill>
                            <a:schemeClr val="tx1"/>
                          </a:solidFill>
                        </a:rPr>
                        <a:t>)</a:t>
                      </a:r>
                      <a:r>
                        <a:rPr kumimoji="1" lang="ja-JP" altLang="en-US" sz="1600" b="1" dirty="0">
                          <a:solidFill>
                            <a:schemeClr val="tx1"/>
                          </a:solidFill>
                        </a:rPr>
                        <a:t>による運動麻痺･高次脳機能障害など、</a:t>
                      </a:r>
                      <a:endParaRPr kumimoji="1" lang="en-US" altLang="ja-JP" sz="1600" b="1" dirty="0">
                        <a:solidFill>
                          <a:schemeClr val="tx1"/>
                        </a:solidFill>
                      </a:endParaRPr>
                    </a:p>
                    <a:p>
                      <a:pPr algn="l"/>
                      <a:r>
                        <a:rPr kumimoji="1" lang="ja-JP" altLang="en-US" sz="1600" b="1" dirty="0">
                          <a:solidFill>
                            <a:schemeClr val="tx1"/>
                          </a:solidFill>
                        </a:rPr>
                        <a:t>脊髄･脊椎腫瘍</a:t>
                      </a:r>
                      <a:r>
                        <a:rPr kumimoji="1" lang="en-US" altLang="ja-JP" sz="1600" b="1" dirty="0">
                          <a:solidFill>
                            <a:schemeClr val="tx1"/>
                          </a:solidFill>
                        </a:rPr>
                        <a:t>(</a:t>
                      </a:r>
                      <a:r>
                        <a:rPr kumimoji="1" lang="ja-JP" altLang="en-US" sz="1600" b="1" dirty="0">
                          <a:solidFill>
                            <a:schemeClr val="tx1"/>
                          </a:solidFill>
                        </a:rPr>
                        <a:t>転移</a:t>
                      </a:r>
                      <a:r>
                        <a:rPr kumimoji="1" lang="en-US" altLang="ja-JP" sz="1600" b="1" dirty="0">
                          <a:solidFill>
                            <a:schemeClr val="tx1"/>
                          </a:solidFill>
                        </a:rPr>
                        <a:t>)</a:t>
                      </a:r>
                      <a:r>
                        <a:rPr kumimoji="1" lang="ja-JP" altLang="en-US" sz="1600" b="1" dirty="0">
                          <a:solidFill>
                            <a:schemeClr val="tx1"/>
                          </a:solidFill>
                        </a:rPr>
                        <a:t>による四肢麻痺や対麻痺など</a:t>
                      </a:r>
                      <a:endParaRPr kumimoji="1" lang="en-US" altLang="ja-JP" sz="1600" b="1" dirty="0">
                        <a:solidFill>
                          <a:schemeClr val="tx1"/>
                        </a:solidFill>
                      </a:endParaRPr>
                    </a:p>
                    <a:p>
                      <a:pPr algn="l"/>
                      <a:r>
                        <a:rPr kumimoji="1" lang="ja-JP" altLang="en-US" sz="1600" b="1" dirty="0">
                          <a:solidFill>
                            <a:schemeClr val="tx1"/>
                          </a:solidFill>
                        </a:rPr>
                        <a:t>腫瘍の直接浸潤による神経障害</a:t>
                      </a:r>
                      <a:r>
                        <a:rPr kumimoji="1" lang="en-US" altLang="ja-JP" sz="1600" b="1" dirty="0">
                          <a:solidFill>
                            <a:schemeClr val="tx1"/>
                          </a:solidFill>
                        </a:rPr>
                        <a:t>(</a:t>
                      </a:r>
                      <a:r>
                        <a:rPr kumimoji="1" lang="ja-JP" altLang="en-US" sz="1600" b="1" dirty="0">
                          <a:solidFill>
                            <a:schemeClr val="tx1"/>
                          </a:solidFill>
                        </a:rPr>
                        <a:t>腕神経叢麻痺、腰仙部神経叢麻痺、神経根症など</a:t>
                      </a:r>
                      <a:r>
                        <a:rPr kumimoji="1" lang="en-US" altLang="ja-JP" sz="1600" b="1" dirty="0">
                          <a:solidFill>
                            <a:schemeClr val="tx1"/>
                          </a:solidFill>
                        </a:rPr>
                        <a:t>)</a:t>
                      </a:r>
                      <a:r>
                        <a:rPr kumimoji="1" lang="ja-JP" altLang="en-US" sz="1600" b="1" dirty="0">
                          <a:solidFill>
                            <a:schemeClr val="tx1"/>
                          </a:solidFill>
                        </a:rPr>
                        <a:t>、疼痛</a:t>
                      </a:r>
                      <a:endParaRPr kumimoji="1" lang="en-US" altLang="ja-JP" sz="1600" b="1" dirty="0">
                        <a:solidFill>
                          <a:schemeClr val="tx1"/>
                        </a:solidFill>
                      </a:endParaRPr>
                    </a:p>
                  </a:txBody>
                  <a:tcPr marL="68580" marR="68580" marT="34290" marB="34290" anchor="ctr"/>
                </a:tc>
                <a:extLst>
                  <a:ext uri="{0D108BD9-81ED-4DB2-BD59-A6C34878D82A}">
                    <a16:rowId xmlns:a16="http://schemas.microsoft.com/office/drawing/2014/main" val="1389665815"/>
                  </a:ext>
                </a:extLst>
              </a:tr>
              <a:tr h="758377">
                <a:tc vMerge="1">
                  <a:txBody>
                    <a:bodyPr/>
                    <a:lstStyle/>
                    <a:p>
                      <a:pPr algn="ctr"/>
                      <a:endParaRPr kumimoji="1" lang="ja-JP" altLang="en-US" dirty="0"/>
                    </a:p>
                  </a:txBody>
                  <a:tcPr anchor="ctr"/>
                </a:tc>
                <a:tc>
                  <a:txBody>
                    <a:bodyPr/>
                    <a:lstStyle/>
                    <a:p>
                      <a:pPr algn="ctr"/>
                      <a:r>
                        <a:rPr kumimoji="1" lang="ja-JP" altLang="en-US" sz="1600" b="1" dirty="0">
                          <a:solidFill>
                            <a:srgbClr val="002060"/>
                          </a:solidFill>
                          <a:effectLst>
                            <a:outerShdw blurRad="38100" dist="38100" dir="2700000" algn="tl">
                              <a:srgbClr val="000000">
                                <a:alpha val="43137"/>
                              </a:srgbClr>
                            </a:outerShdw>
                          </a:effectLst>
                        </a:rPr>
                        <a:t>間接的影響</a:t>
                      </a:r>
                    </a:p>
                  </a:txBody>
                  <a:tcPr marL="68580" marR="68580" marT="34290" marB="34290" anchor="ctr"/>
                </a:tc>
                <a:tc>
                  <a:txBody>
                    <a:bodyPr/>
                    <a:lstStyle/>
                    <a:p>
                      <a:pPr algn="l"/>
                      <a:r>
                        <a:rPr kumimoji="1" lang="ja-JP" altLang="en-US" sz="1600" b="1" dirty="0">
                          <a:solidFill>
                            <a:schemeClr val="tx1"/>
                          </a:solidFill>
                        </a:rPr>
                        <a:t>癌性末梢神経炎</a:t>
                      </a:r>
                      <a:r>
                        <a:rPr kumimoji="1" lang="en-US" altLang="ja-JP" sz="1600" b="1" dirty="0">
                          <a:solidFill>
                            <a:schemeClr val="tx1"/>
                          </a:solidFill>
                        </a:rPr>
                        <a:t>(</a:t>
                      </a:r>
                      <a:r>
                        <a:rPr kumimoji="1" lang="ja-JP" altLang="en-US" sz="1600" b="1" dirty="0">
                          <a:solidFill>
                            <a:schemeClr val="tx1"/>
                          </a:solidFill>
                        </a:rPr>
                        <a:t>運動性･感覚性･多発性末梢神経炎</a:t>
                      </a:r>
                      <a:r>
                        <a:rPr kumimoji="1" lang="en-US" altLang="ja-JP" sz="1600" b="1" dirty="0">
                          <a:solidFill>
                            <a:schemeClr val="tx1"/>
                          </a:solidFill>
                        </a:rPr>
                        <a:t>)</a:t>
                      </a:r>
                    </a:p>
                    <a:p>
                      <a:pPr algn="l"/>
                      <a:r>
                        <a:rPr kumimoji="1" lang="ja-JP" altLang="en-US" sz="1600" b="1" dirty="0">
                          <a:solidFill>
                            <a:schemeClr val="tx1"/>
                          </a:solidFill>
                        </a:rPr>
                        <a:t>悪性腫瘍随伴症候群</a:t>
                      </a:r>
                      <a:r>
                        <a:rPr kumimoji="1" lang="en-US" altLang="ja-JP" sz="1600" b="1" dirty="0">
                          <a:solidFill>
                            <a:schemeClr val="tx1"/>
                          </a:solidFill>
                        </a:rPr>
                        <a:t>(</a:t>
                      </a:r>
                      <a:r>
                        <a:rPr kumimoji="1" lang="ja-JP" altLang="en-US" sz="1600" b="1" dirty="0">
                          <a:solidFill>
                            <a:schemeClr val="tx1"/>
                          </a:solidFill>
                        </a:rPr>
                        <a:t>小脳性運動失調、筋炎に伴う筋力低下</a:t>
                      </a:r>
                      <a:r>
                        <a:rPr kumimoji="1" lang="en-US" altLang="ja-JP" sz="1600" b="1" dirty="0">
                          <a:solidFill>
                            <a:schemeClr val="tx1"/>
                          </a:solidFill>
                        </a:rPr>
                        <a:t>)</a:t>
                      </a:r>
                      <a:endParaRPr kumimoji="1" lang="ja-JP" altLang="en-US" sz="1600" b="1" dirty="0">
                        <a:solidFill>
                          <a:schemeClr val="tx1"/>
                        </a:solidFill>
                      </a:endParaRPr>
                    </a:p>
                  </a:txBody>
                  <a:tcPr marL="68580" marR="68580" marT="34290" marB="34290" anchor="ctr"/>
                </a:tc>
                <a:extLst>
                  <a:ext uri="{0D108BD9-81ED-4DB2-BD59-A6C34878D82A}">
                    <a16:rowId xmlns:a16="http://schemas.microsoft.com/office/drawing/2014/main" val="1882420250"/>
                  </a:ext>
                </a:extLst>
              </a:tr>
              <a:tr h="591534">
                <a:tc>
                  <a:txBody>
                    <a:bodyPr/>
                    <a:lstStyle/>
                    <a:p>
                      <a:pPr algn="ctr"/>
                      <a:r>
                        <a:rPr kumimoji="1" lang="ja-JP" altLang="en-US" sz="1800" b="1" dirty="0">
                          <a:solidFill>
                            <a:srgbClr val="002060"/>
                          </a:solidFill>
                          <a:effectLst>
                            <a:outerShdw blurRad="38100" dist="38100" dir="2700000" algn="tl">
                              <a:srgbClr val="000000">
                                <a:alpha val="43137"/>
                              </a:srgbClr>
                            </a:outerShdw>
                          </a:effectLst>
                        </a:rPr>
                        <a:t>治療過程の障害</a:t>
                      </a:r>
                    </a:p>
                  </a:txBody>
                  <a:tcPr marL="68580" marR="68580" marT="34290" marB="34290"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rPr>
                        <a:t>全身性の機能低下、廃用症候群、化学･放射線療法、造血幹細胞移植</a:t>
                      </a:r>
                    </a:p>
                  </a:txBody>
                  <a:tcPr marL="68580" marR="68580" marT="34290" marB="34290" anchor="ctr"/>
                </a:tc>
                <a:tc hMerge="1">
                  <a:txBody>
                    <a:bodyPr/>
                    <a:lstStyle/>
                    <a:p>
                      <a:pPr algn="l"/>
                      <a:endParaRPr kumimoji="1" lang="ja-JP" altLang="en-US" dirty="0"/>
                    </a:p>
                  </a:txBody>
                  <a:tcPr anchor="ctr"/>
                </a:tc>
                <a:extLst>
                  <a:ext uri="{0D108BD9-81ED-4DB2-BD59-A6C34878D82A}">
                    <a16:rowId xmlns:a16="http://schemas.microsoft.com/office/drawing/2014/main" val="3725227217"/>
                  </a:ext>
                </a:extLst>
              </a:tr>
              <a:tr h="1332253">
                <a:tc>
                  <a:txBody>
                    <a:bodyPr/>
                    <a:lstStyle/>
                    <a:p>
                      <a:pPr algn="ctr"/>
                      <a:r>
                        <a:rPr kumimoji="1" lang="ja-JP" altLang="en-US" sz="1800" b="1" dirty="0">
                          <a:solidFill>
                            <a:srgbClr val="002060"/>
                          </a:solidFill>
                          <a:effectLst>
                            <a:outerShdw blurRad="38100" dist="38100" dir="2700000" algn="tl">
                              <a:srgbClr val="000000">
                                <a:alpha val="43137"/>
                              </a:srgbClr>
                            </a:outerShdw>
                          </a:effectLst>
                        </a:rPr>
                        <a:t>手　術</a:t>
                      </a:r>
                    </a:p>
                  </a:txBody>
                  <a:tcPr marL="68580" marR="68580" marT="34290" marB="34290" anchor="ctr"/>
                </a:tc>
                <a:tc gridSpan="2">
                  <a:txBody>
                    <a:bodyPr/>
                    <a:lstStyle/>
                    <a:p>
                      <a:pPr algn="l"/>
                      <a:r>
                        <a:rPr kumimoji="1" lang="ja-JP" altLang="en-US" sz="1600" b="1" dirty="0">
                          <a:solidFill>
                            <a:schemeClr val="tx1"/>
                          </a:solidFill>
                        </a:rPr>
                        <a:t>骨･軟部腫瘍術後</a:t>
                      </a:r>
                      <a:r>
                        <a:rPr kumimoji="1" lang="en-US" altLang="ja-JP" sz="1600" b="1" dirty="0">
                          <a:solidFill>
                            <a:schemeClr val="tx1"/>
                          </a:solidFill>
                        </a:rPr>
                        <a:t>(</a:t>
                      </a:r>
                      <a:r>
                        <a:rPr kumimoji="1" lang="ja-JP" altLang="en-US" sz="1600" b="1" dirty="0">
                          <a:solidFill>
                            <a:schemeClr val="tx1"/>
                          </a:solidFill>
                        </a:rPr>
                        <a:t>患肢温存術後、四肢切断術後</a:t>
                      </a:r>
                      <a:r>
                        <a:rPr kumimoji="1" lang="en-US" altLang="ja-JP" sz="1600" b="1" dirty="0">
                          <a:solidFill>
                            <a:schemeClr val="tx1"/>
                          </a:solidFill>
                        </a:rPr>
                        <a:t>)</a:t>
                      </a:r>
                    </a:p>
                    <a:p>
                      <a:pPr algn="l"/>
                      <a:r>
                        <a:rPr kumimoji="1" lang="ja-JP" altLang="en-US" sz="1600" b="1" dirty="0">
                          <a:solidFill>
                            <a:schemeClr val="tx1"/>
                          </a:solidFill>
                        </a:rPr>
                        <a:t>乳癌･頭頚部術後の肩関節拘縮</a:t>
                      </a:r>
                      <a:endParaRPr kumimoji="1" lang="en-US" altLang="ja-JP" sz="1600" b="1" dirty="0">
                        <a:solidFill>
                          <a:schemeClr val="tx1"/>
                        </a:solidFill>
                      </a:endParaRPr>
                    </a:p>
                    <a:p>
                      <a:pPr algn="l"/>
                      <a:r>
                        <a:rPr kumimoji="1" lang="ja-JP" altLang="en-US" sz="1600" b="1" dirty="0">
                          <a:solidFill>
                            <a:schemeClr val="tx1"/>
                          </a:solidFill>
                        </a:rPr>
                        <a:t>乳癌･子宮癌手術</a:t>
                      </a:r>
                      <a:r>
                        <a:rPr kumimoji="1" lang="en-US" altLang="ja-JP" sz="1600" b="1" dirty="0">
                          <a:solidFill>
                            <a:schemeClr val="tx1"/>
                          </a:solidFill>
                        </a:rPr>
                        <a:t>(</a:t>
                      </a:r>
                      <a:r>
                        <a:rPr kumimoji="1" lang="ja-JP" altLang="en-US" sz="1600" b="1" dirty="0">
                          <a:solidFill>
                            <a:schemeClr val="tx1"/>
                          </a:solidFill>
                        </a:rPr>
                        <a:t>腋窩･骨盤内･リンパ節郭清</a:t>
                      </a:r>
                      <a:r>
                        <a:rPr kumimoji="1" lang="en-US" altLang="ja-JP" sz="1600" b="1" dirty="0">
                          <a:solidFill>
                            <a:schemeClr val="tx1"/>
                          </a:solidFill>
                        </a:rPr>
                        <a:t>)</a:t>
                      </a:r>
                      <a:r>
                        <a:rPr kumimoji="1" lang="ja-JP" altLang="en-US" sz="1600" b="1" dirty="0">
                          <a:solidFill>
                            <a:schemeClr val="tx1"/>
                          </a:solidFill>
                        </a:rPr>
                        <a:t>後のリンパ浮腫</a:t>
                      </a:r>
                      <a:endParaRPr kumimoji="1" lang="en-US" altLang="ja-JP" sz="1600" b="1" dirty="0">
                        <a:solidFill>
                          <a:schemeClr val="tx1"/>
                        </a:solidFill>
                      </a:endParaRPr>
                    </a:p>
                    <a:p>
                      <a:pPr algn="l"/>
                      <a:r>
                        <a:rPr kumimoji="1" lang="ja-JP" altLang="en-US" sz="1600" b="1" dirty="0">
                          <a:solidFill>
                            <a:schemeClr val="tx1"/>
                          </a:solidFill>
                        </a:rPr>
                        <a:t>頭頚部癌術後の嚥下･構音障害、発声障害</a:t>
                      </a:r>
                      <a:endParaRPr kumimoji="1" lang="en-US" altLang="ja-JP" sz="1600" b="1" dirty="0">
                        <a:solidFill>
                          <a:schemeClr val="tx1"/>
                        </a:solidFill>
                      </a:endParaRPr>
                    </a:p>
                    <a:p>
                      <a:pPr algn="l"/>
                      <a:r>
                        <a:rPr kumimoji="1" lang="ja-JP" altLang="en-US" sz="1600" b="1" dirty="0">
                          <a:solidFill>
                            <a:schemeClr val="tx1"/>
                          </a:solidFill>
                        </a:rPr>
                        <a:t>開胸･開腹術後の呼吸器合併症</a:t>
                      </a:r>
                      <a:endParaRPr kumimoji="1" lang="en-US" altLang="ja-JP" sz="1600" b="1" dirty="0">
                        <a:solidFill>
                          <a:schemeClr val="tx1"/>
                        </a:solidFill>
                      </a:endParaRPr>
                    </a:p>
                  </a:txBody>
                  <a:tcPr marL="68580" marR="68580" marT="34290" marB="34290" anchor="ctr"/>
                </a:tc>
                <a:tc hMerge="1">
                  <a:txBody>
                    <a:bodyPr/>
                    <a:lstStyle/>
                    <a:p>
                      <a:pPr algn="l"/>
                      <a:endParaRPr kumimoji="1" lang="ja-JP" altLang="en-US" dirty="0"/>
                    </a:p>
                  </a:txBody>
                  <a:tcPr anchor="ctr"/>
                </a:tc>
                <a:extLst>
                  <a:ext uri="{0D108BD9-81ED-4DB2-BD59-A6C34878D82A}">
                    <a16:rowId xmlns:a16="http://schemas.microsoft.com/office/drawing/2014/main" val="3989958138"/>
                  </a:ext>
                </a:extLst>
              </a:tr>
              <a:tr h="456153">
                <a:tc>
                  <a:txBody>
                    <a:bodyPr/>
                    <a:lstStyle/>
                    <a:p>
                      <a:pPr algn="ctr"/>
                      <a:r>
                        <a:rPr kumimoji="1" lang="ja-JP" altLang="en-US" sz="1800" b="1" dirty="0">
                          <a:solidFill>
                            <a:srgbClr val="002060"/>
                          </a:solidFill>
                          <a:effectLst>
                            <a:outerShdw blurRad="38100" dist="38100" dir="2700000" algn="tl">
                              <a:srgbClr val="000000">
                                <a:alpha val="43137"/>
                              </a:srgbClr>
                            </a:outerShdw>
                          </a:effectLst>
                        </a:rPr>
                        <a:t>化学療法</a:t>
                      </a:r>
                    </a:p>
                  </a:txBody>
                  <a:tcPr marL="68580" marR="68580" marT="34290" marB="34290" anchor="ctr"/>
                </a:tc>
                <a:tc gridSpan="2">
                  <a:txBody>
                    <a:bodyPr/>
                    <a:lstStyle/>
                    <a:p>
                      <a:pPr algn="l"/>
                      <a:r>
                        <a:rPr kumimoji="1" lang="ja-JP" altLang="en-US" sz="1600" b="1" dirty="0">
                          <a:solidFill>
                            <a:schemeClr val="tx1"/>
                          </a:solidFill>
                        </a:rPr>
                        <a:t>末梢神経障害など</a:t>
                      </a:r>
                    </a:p>
                  </a:txBody>
                  <a:tcPr marL="68580" marR="68580" marT="34290" marB="34290" anchor="ctr"/>
                </a:tc>
                <a:tc hMerge="1">
                  <a:txBody>
                    <a:bodyPr/>
                    <a:lstStyle/>
                    <a:p>
                      <a:pPr algn="l"/>
                      <a:endParaRPr kumimoji="1" lang="ja-JP" altLang="en-US" dirty="0"/>
                    </a:p>
                  </a:txBody>
                  <a:tcPr anchor="ctr"/>
                </a:tc>
                <a:extLst>
                  <a:ext uri="{0D108BD9-81ED-4DB2-BD59-A6C34878D82A}">
                    <a16:rowId xmlns:a16="http://schemas.microsoft.com/office/drawing/2014/main" val="1697862481"/>
                  </a:ext>
                </a:extLst>
              </a:tr>
              <a:tr h="415445">
                <a:tc>
                  <a:txBody>
                    <a:bodyPr/>
                    <a:lstStyle/>
                    <a:p>
                      <a:pPr algn="ctr"/>
                      <a:r>
                        <a:rPr kumimoji="1" lang="ja-JP" altLang="en-US" sz="1800" b="1" dirty="0">
                          <a:solidFill>
                            <a:srgbClr val="002060"/>
                          </a:solidFill>
                          <a:effectLst>
                            <a:outerShdw blurRad="38100" dist="38100" dir="2700000" algn="tl">
                              <a:srgbClr val="000000">
                                <a:alpha val="43137"/>
                              </a:srgbClr>
                            </a:outerShdw>
                          </a:effectLst>
                        </a:rPr>
                        <a:t>放射線療法</a:t>
                      </a:r>
                    </a:p>
                  </a:txBody>
                  <a:tcPr marL="68580" marR="68580" marT="34290" marB="34290" anchor="ctr"/>
                </a:tc>
                <a:tc gridSpan="2">
                  <a:txBody>
                    <a:bodyPr/>
                    <a:lstStyle/>
                    <a:p>
                      <a:pPr algn="l"/>
                      <a:r>
                        <a:rPr kumimoji="1" lang="ja-JP" altLang="en-US" sz="1600" b="1" dirty="0">
                          <a:solidFill>
                            <a:schemeClr val="tx1"/>
                          </a:solidFill>
                        </a:rPr>
                        <a:t>横断性脊髄炎、腕神経叢麻痺、嚥下障害など</a:t>
                      </a:r>
                    </a:p>
                  </a:txBody>
                  <a:tcPr marL="68580" marR="68580" marT="34290" marB="34290" anchor="ctr"/>
                </a:tc>
                <a:tc hMerge="1">
                  <a:txBody>
                    <a:bodyPr/>
                    <a:lstStyle/>
                    <a:p>
                      <a:pPr algn="l"/>
                      <a:endParaRPr kumimoji="1" lang="ja-JP" altLang="en-US" dirty="0"/>
                    </a:p>
                  </a:txBody>
                  <a:tcPr anchor="ctr"/>
                </a:tc>
                <a:extLst>
                  <a:ext uri="{0D108BD9-81ED-4DB2-BD59-A6C34878D82A}">
                    <a16:rowId xmlns:a16="http://schemas.microsoft.com/office/drawing/2014/main" val="2159489412"/>
                  </a:ext>
                </a:extLst>
              </a:tr>
            </a:tbl>
          </a:graphicData>
        </a:graphic>
      </p:graphicFrame>
      <p:sp>
        <p:nvSpPr>
          <p:cNvPr id="8" name="正方形/長方形 7">
            <a:extLst>
              <a:ext uri="{FF2B5EF4-FFF2-40B4-BE49-F238E27FC236}">
                <a16:creationId xmlns:a16="http://schemas.microsoft.com/office/drawing/2014/main" id="{FADC7883-E696-48AA-BFBD-C82B8D69299A}"/>
              </a:ext>
            </a:extLst>
          </p:cNvPr>
          <p:cNvSpPr/>
          <p:nvPr/>
        </p:nvSpPr>
        <p:spPr>
          <a:xfrm>
            <a:off x="104403" y="151113"/>
            <a:ext cx="1915909" cy="300082"/>
          </a:xfrm>
          <a:prstGeom prst="rect">
            <a:avLst/>
          </a:prstGeom>
        </p:spPr>
        <p:txBody>
          <a:bodyPr wrap="none">
            <a:spAutoFit/>
          </a:bodyPr>
          <a:lstStyle/>
          <a:p>
            <a:r>
              <a:rPr lang="ja-JP" altLang="en-US" sz="1350" dirty="0"/>
              <a:t>２．末期がんへの理解</a:t>
            </a:r>
          </a:p>
        </p:txBody>
      </p:sp>
      <p:sp>
        <p:nvSpPr>
          <p:cNvPr id="9" name="テキスト ボックス 8">
            <a:extLst>
              <a:ext uri="{FF2B5EF4-FFF2-40B4-BE49-F238E27FC236}">
                <a16:creationId xmlns:a16="http://schemas.microsoft.com/office/drawing/2014/main" id="{1266C3FD-2967-4939-97F8-54C739B2806F}"/>
              </a:ext>
            </a:extLst>
          </p:cNvPr>
          <p:cNvSpPr txBox="1"/>
          <p:nvPr/>
        </p:nvSpPr>
        <p:spPr>
          <a:xfrm>
            <a:off x="4684542" y="6452621"/>
            <a:ext cx="4299801" cy="261610"/>
          </a:xfrm>
          <a:prstGeom prst="rect">
            <a:avLst/>
          </a:prstGeom>
          <a:noFill/>
        </p:spPr>
        <p:txBody>
          <a:bodyPr wrap="square" rtlCol="0">
            <a:spAutoFit/>
          </a:bodyPr>
          <a:lstStyle/>
          <a:p>
            <a:pPr algn="r"/>
            <a:r>
              <a:rPr lang="en-US" altLang="ja-JP" sz="1100" dirty="0"/>
              <a:t>(</a:t>
            </a:r>
            <a:r>
              <a:rPr lang="ja-JP" altLang="en-US" sz="1100" dirty="0"/>
              <a:t>辻哲也「現代リハビリテーション医学第</a:t>
            </a:r>
            <a:r>
              <a:rPr lang="en-US" altLang="ja-JP" sz="1100" dirty="0"/>
              <a:t>2</a:t>
            </a:r>
            <a:r>
              <a:rPr lang="ja-JP" altLang="en-US" sz="1100" dirty="0"/>
              <a:t>版」金原出版 より</a:t>
            </a:r>
            <a:r>
              <a:rPr lang="en-US" altLang="ja-JP" sz="1100" dirty="0"/>
              <a:t>)</a:t>
            </a:r>
            <a:endParaRPr lang="ja-JP" altLang="en-US" sz="1100" dirty="0"/>
          </a:p>
        </p:txBody>
      </p:sp>
    </p:spTree>
    <p:extLst>
      <p:ext uri="{BB962C8B-B14F-4D97-AF65-F5344CB8AC3E}">
        <p14:creationId xmlns:p14="http://schemas.microsoft.com/office/powerpoint/2010/main" val="1499404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79DF297D-FA8C-4DB1-8F99-A99B66742D99}"/>
              </a:ext>
            </a:extLst>
          </p:cNvPr>
          <p:cNvGraphicFramePr>
            <a:graphicFrameLocks noGrp="1"/>
          </p:cNvGraphicFramePr>
          <p:nvPr>
            <p:ph idx="1"/>
            <p:extLst>
              <p:ext uri="{D42A27DB-BD31-4B8C-83A1-F6EECF244321}">
                <p14:modId xmlns:p14="http://schemas.microsoft.com/office/powerpoint/2010/main" val="423847056"/>
              </p:ext>
            </p:extLst>
          </p:nvPr>
        </p:nvGraphicFramePr>
        <p:xfrm>
          <a:off x="628650" y="808971"/>
          <a:ext cx="7886700" cy="5366746"/>
        </p:xfrm>
        <a:graphic>
          <a:graphicData uri="http://schemas.openxmlformats.org/drawingml/2006/table">
            <a:tbl>
              <a:tblPr firstRow="1" bandRow="1">
                <a:tableStyleId>{5C22544A-7EE6-4342-B048-85BDC9FD1C3A}</a:tableStyleId>
              </a:tblPr>
              <a:tblGrid>
                <a:gridCol w="3667579">
                  <a:extLst>
                    <a:ext uri="{9D8B030D-6E8A-4147-A177-3AD203B41FA5}">
                      <a16:colId xmlns:a16="http://schemas.microsoft.com/office/drawing/2014/main" val="4227104264"/>
                    </a:ext>
                  </a:extLst>
                </a:gridCol>
                <a:gridCol w="4219121">
                  <a:extLst>
                    <a:ext uri="{9D8B030D-6E8A-4147-A177-3AD203B41FA5}">
                      <a16:colId xmlns:a16="http://schemas.microsoft.com/office/drawing/2014/main" val="2408833339"/>
                    </a:ext>
                  </a:extLst>
                </a:gridCol>
              </a:tblGrid>
              <a:tr h="852378">
                <a:tc gridSpan="2">
                  <a:txBody>
                    <a:bodyPr/>
                    <a:lstStyle/>
                    <a:p>
                      <a:pPr algn="ctr"/>
                      <a:r>
                        <a:rPr kumimoji="1" lang="ja-JP" altLang="en-US" sz="3200" dirty="0">
                          <a:effectLst>
                            <a:outerShdw blurRad="38100" dist="38100" dir="2700000" algn="tl">
                              <a:srgbClr val="000000">
                                <a:alpha val="43137"/>
                              </a:srgbClr>
                            </a:outerShdw>
                          </a:effectLst>
                        </a:rPr>
                        <a:t>②がんに付随する症状</a:t>
                      </a:r>
                    </a:p>
                  </a:txBody>
                  <a:tcPr marL="68580" marR="68580" marT="34290" marB="34290" anchor="ctr"/>
                </a:tc>
                <a:tc hMerge="1">
                  <a:txBody>
                    <a:bodyPr/>
                    <a:lstStyle/>
                    <a:p>
                      <a:endParaRPr kumimoji="1" lang="ja-JP" altLang="en-US"/>
                    </a:p>
                  </a:txBody>
                  <a:tcPr/>
                </a:tc>
                <a:extLst>
                  <a:ext uri="{0D108BD9-81ED-4DB2-BD59-A6C34878D82A}">
                    <a16:rowId xmlns:a16="http://schemas.microsoft.com/office/drawing/2014/main" val="1627034177"/>
                  </a:ext>
                </a:extLst>
              </a:tr>
              <a:tr h="451436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・痛み</a:t>
                      </a:r>
                      <a:endParaRPr kumimoji="1" lang="en-US" altLang="ja-JP" sz="2400" dirty="0"/>
                    </a:p>
                    <a:p>
                      <a:pPr algn="l">
                        <a:lnSpc>
                          <a:spcPct val="100000"/>
                        </a:lnSpc>
                      </a:pPr>
                      <a:r>
                        <a:rPr kumimoji="1" lang="ja-JP" altLang="en-US" sz="2400" dirty="0"/>
                        <a:t>・疲労･倦怠感･嘔気･便秘</a:t>
                      </a:r>
                      <a:endParaRPr kumimoji="1" lang="en-US" altLang="ja-JP" sz="2400" dirty="0"/>
                    </a:p>
                    <a:p>
                      <a:pPr algn="l"/>
                      <a:r>
                        <a:rPr kumimoji="1" lang="ja-JP" altLang="en-US" sz="2400" dirty="0"/>
                        <a:t>・感染症との闘い</a:t>
                      </a:r>
                      <a:endParaRPr kumimoji="1" lang="en-US" altLang="ja-JP" sz="2400" dirty="0"/>
                    </a:p>
                    <a:p>
                      <a:pPr algn="l"/>
                      <a:r>
                        <a:rPr kumimoji="1" lang="ja-JP" altLang="en-US" sz="2400" dirty="0"/>
                        <a:t>・しびれやうずき</a:t>
                      </a:r>
                      <a:endParaRPr kumimoji="1" lang="en-US" altLang="ja-JP" sz="2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・皮膚の感受性↑</a:t>
                      </a:r>
                      <a:endParaRPr kumimoji="1" lang="en-US" altLang="ja-JP" sz="2400" dirty="0"/>
                    </a:p>
                    <a:p>
                      <a:pPr algn="l"/>
                      <a:r>
                        <a:rPr kumimoji="1" lang="ja-JP" altLang="en-US" sz="2400" dirty="0"/>
                        <a:t>・骨・関節の異常</a:t>
                      </a:r>
                      <a:endParaRPr kumimoji="1" lang="en-US" altLang="ja-JP" sz="2400" dirty="0"/>
                    </a:p>
                    <a:p>
                      <a:pPr algn="l"/>
                      <a:r>
                        <a:rPr kumimoji="1" lang="ja-JP" altLang="en-US" sz="2400" dirty="0"/>
                        <a:t>・筋力低下</a:t>
                      </a:r>
                      <a:endParaRPr kumimoji="1" lang="en-US" altLang="ja-JP" sz="2400" dirty="0"/>
                    </a:p>
                    <a:p>
                      <a:pPr algn="l"/>
                      <a:r>
                        <a:rPr kumimoji="1" lang="ja-JP" altLang="en-US" sz="2400" dirty="0"/>
                        <a:t>・リンパ浮腫</a:t>
                      </a:r>
                      <a:endParaRPr kumimoji="1" lang="en-US" altLang="ja-JP" sz="2400" dirty="0"/>
                    </a:p>
                    <a:p>
                      <a:pPr algn="l"/>
                      <a:r>
                        <a:rPr kumimoji="1" lang="ja-JP" altLang="en-US" sz="2400" dirty="0"/>
                        <a:t>・記憶や思考のトラブル</a:t>
                      </a:r>
                      <a:endParaRPr kumimoji="1" lang="en-US" altLang="ja-JP" sz="2400" dirty="0"/>
                    </a:p>
                    <a:p>
                      <a:pPr algn="l"/>
                      <a:r>
                        <a:rPr kumimoji="1" lang="ja-JP" altLang="en-US" sz="2400" dirty="0"/>
                        <a:t>・性機能の問題</a:t>
                      </a:r>
                      <a:endParaRPr kumimoji="1" lang="en-US" altLang="ja-JP" sz="2400" dirty="0"/>
                    </a:p>
                    <a:p>
                      <a:pPr algn="l"/>
                      <a:r>
                        <a:rPr kumimoji="1" lang="ja-JP" altLang="en-US" sz="2400" dirty="0"/>
                        <a:t>・二次がん</a:t>
                      </a:r>
                      <a:endParaRPr kumimoji="1" lang="en-US" altLang="ja-JP" sz="2400" dirty="0"/>
                    </a:p>
                  </a:txBody>
                  <a:tcPr marL="68580" marR="68580" marT="34290" marB="34290"/>
                </a:tc>
                <a:tc>
                  <a:txBody>
                    <a:bodyPr/>
                    <a:lstStyle/>
                    <a:p>
                      <a:pPr algn="l">
                        <a:lnSpc>
                          <a:spcPct val="150000"/>
                        </a:lnSpc>
                      </a:pPr>
                      <a:r>
                        <a:rPr kumimoji="1" lang="ja-JP" altLang="en-US" sz="2400" dirty="0"/>
                        <a:t>・精神的･ｽﾋﾟﾘﾁｭｱﾙの痛み</a:t>
                      </a:r>
                      <a:endParaRPr kumimoji="1" lang="en-US" altLang="ja-JP" sz="2400" dirty="0"/>
                    </a:p>
                    <a:p>
                      <a:pPr algn="l"/>
                      <a:r>
                        <a:rPr kumimoji="1" lang="ja-JP" altLang="en-US" sz="2400" dirty="0"/>
                        <a:t>・生命予後</a:t>
                      </a:r>
                      <a:endParaRPr kumimoji="1" lang="en-US" altLang="ja-JP" sz="2400" dirty="0"/>
                    </a:p>
                    <a:p>
                      <a:pPr algn="l"/>
                      <a:r>
                        <a:rPr kumimoji="1" lang="ja-JP" altLang="en-US" sz="2400" dirty="0"/>
                        <a:t>・仕事･学校の問題</a:t>
                      </a:r>
                      <a:endParaRPr kumimoji="1" lang="en-US" altLang="ja-JP" sz="2400" dirty="0"/>
                    </a:p>
                    <a:p>
                      <a:pPr algn="l"/>
                      <a:r>
                        <a:rPr kumimoji="1" lang="ja-JP" altLang="en-US" sz="2400" dirty="0"/>
                        <a:t>・愛</a:t>
                      </a:r>
                      <a:r>
                        <a:rPr kumimoji="1" lang="ja-JP" altLang="en-US" sz="2000" dirty="0"/>
                        <a:t>する</a:t>
                      </a:r>
                      <a:r>
                        <a:rPr kumimoji="1" lang="ja-JP" altLang="en-US" sz="2400" dirty="0"/>
                        <a:t>人･友人･同僚</a:t>
                      </a:r>
                      <a:r>
                        <a:rPr kumimoji="1" lang="ja-JP" altLang="en-US" sz="2000" dirty="0"/>
                        <a:t>との</a:t>
                      </a:r>
                      <a:r>
                        <a:rPr kumimoji="1" lang="ja-JP" altLang="en-US" sz="2400" dirty="0"/>
                        <a:t>関係</a:t>
                      </a:r>
                      <a:endParaRPr kumimoji="1" lang="en-US" altLang="ja-JP" sz="2400" dirty="0"/>
                    </a:p>
                    <a:p>
                      <a:pPr algn="l"/>
                      <a:r>
                        <a:rPr kumimoji="1" lang="ja-JP" altLang="en-US" sz="2400" dirty="0"/>
                        <a:t>・自尊心の喪失</a:t>
                      </a:r>
                      <a:endParaRPr kumimoji="1" lang="en-US" altLang="ja-JP" sz="2400" dirty="0"/>
                    </a:p>
                    <a:p>
                      <a:pPr algn="l"/>
                      <a:r>
                        <a:rPr kumimoji="1" lang="ja-JP" altLang="en-US" sz="2400" dirty="0"/>
                        <a:t>・ボディイメージの変化</a:t>
                      </a:r>
                      <a:endParaRPr kumimoji="1" lang="en-US" altLang="ja-JP" sz="2400" dirty="0"/>
                    </a:p>
                    <a:p>
                      <a:pPr algn="l"/>
                      <a:r>
                        <a:rPr kumimoji="1" lang="ja-JP" altLang="en-US" sz="2400" dirty="0"/>
                        <a:t>・健康･生命保険</a:t>
                      </a:r>
                      <a:endParaRPr kumimoji="1" lang="en-US" altLang="ja-JP" sz="2400" dirty="0"/>
                    </a:p>
                    <a:p>
                      <a:pPr algn="l"/>
                      <a:r>
                        <a:rPr kumimoji="1" lang="ja-JP" altLang="en-US" sz="2400" dirty="0"/>
                        <a:t>・金融･経済的問題</a:t>
                      </a:r>
                      <a:endParaRPr kumimoji="1" lang="en-US" altLang="ja-JP" sz="2400" dirty="0"/>
                    </a:p>
                  </a:txBody>
                  <a:tcPr marL="68580" marR="68580" marT="34290" marB="34290"/>
                </a:tc>
                <a:extLst>
                  <a:ext uri="{0D108BD9-81ED-4DB2-BD59-A6C34878D82A}">
                    <a16:rowId xmlns:a16="http://schemas.microsoft.com/office/drawing/2014/main" val="2943425103"/>
                  </a:ext>
                </a:extLst>
              </a:tr>
            </a:tbl>
          </a:graphicData>
        </a:graphic>
      </p:graphicFrame>
      <p:sp>
        <p:nvSpPr>
          <p:cNvPr id="8" name="正方形/長方形 7">
            <a:extLst>
              <a:ext uri="{FF2B5EF4-FFF2-40B4-BE49-F238E27FC236}">
                <a16:creationId xmlns:a16="http://schemas.microsoft.com/office/drawing/2014/main" id="{FADC7883-E696-48AA-BFBD-C82B8D69299A}"/>
              </a:ext>
            </a:extLst>
          </p:cNvPr>
          <p:cNvSpPr/>
          <p:nvPr/>
        </p:nvSpPr>
        <p:spPr>
          <a:xfrm>
            <a:off x="104402" y="136599"/>
            <a:ext cx="1915909" cy="300082"/>
          </a:xfrm>
          <a:prstGeom prst="rect">
            <a:avLst/>
          </a:prstGeom>
        </p:spPr>
        <p:txBody>
          <a:bodyPr wrap="none">
            <a:spAutoFit/>
          </a:bodyPr>
          <a:lstStyle/>
          <a:p>
            <a:r>
              <a:rPr lang="ja-JP" altLang="en-US" sz="1350" dirty="0"/>
              <a:t>２．末期がんへの理解</a:t>
            </a:r>
          </a:p>
        </p:txBody>
      </p:sp>
      <p:sp>
        <p:nvSpPr>
          <p:cNvPr id="9" name="テキスト ボックス 8">
            <a:extLst>
              <a:ext uri="{FF2B5EF4-FFF2-40B4-BE49-F238E27FC236}">
                <a16:creationId xmlns:a16="http://schemas.microsoft.com/office/drawing/2014/main" id="{88DD438C-E532-4E41-A3D6-69D6CA996CE5}"/>
              </a:ext>
            </a:extLst>
          </p:cNvPr>
          <p:cNvSpPr txBox="1"/>
          <p:nvPr/>
        </p:nvSpPr>
        <p:spPr>
          <a:xfrm>
            <a:off x="4387932" y="6286397"/>
            <a:ext cx="4127418" cy="261610"/>
          </a:xfrm>
          <a:prstGeom prst="rect">
            <a:avLst/>
          </a:prstGeom>
          <a:noFill/>
        </p:spPr>
        <p:txBody>
          <a:bodyPr wrap="square" rtlCol="0">
            <a:spAutoFit/>
          </a:bodyPr>
          <a:lstStyle/>
          <a:p>
            <a:pPr algn="r"/>
            <a:r>
              <a:rPr lang="en-US" altLang="ja-JP" sz="1100" dirty="0"/>
              <a:t>(</a:t>
            </a:r>
            <a:r>
              <a:rPr lang="ja-JP" altLang="en-US" sz="1100" dirty="0"/>
              <a:t>木村浩彰「がん患者のリハビリテーション」講演資料より</a:t>
            </a:r>
            <a:r>
              <a:rPr lang="en-US" altLang="ja-JP" sz="1100" dirty="0"/>
              <a:t>)</a:t>
            </a:r>
            <a:endParaRPr lang="ja-JP" altLang="en-US" sz="1100" dirty="0"/>
          </a:p>
        </p:txBody>
      </p:sp>
    </p:spTree>
    <p:extLst>
      <p:ext uri="{BB962C8B-B14F-4D97-AF65-F5344CB8AC3E}">
        <p14:creationId xmlns:p14="http://schemas.microsoft.com/office/powerpoint/2010/main" val="342827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79DF297D-FA8C-4DB1-8F99-A99B66742D99}"/>
              </a:ext>
            </a:extLst>
          </p:cNvPr>
          <p:cNvGraphicFramePr>
            <a:graphicFrameLocks noGrp="1"/>
          </p:cNvGraphicFramePr>
          <p:nvPr>
            <p:ph idx="1"/>
            <p:extLst>
              <p:ext uri="{D42A27DB-BD31-4B8C-83A1-F6EECF244321}">
                <p14:modId xmlns:p14="http://schemas.microsoft.com/office/powerpoint/2010/main" val="3997602909"/>
              </p:ext>
            </p:extLst>
          </p:nvPr>
        </p:nvGraphicFramePr>
        <p:xfrm>
          <a:off x="628650" y="794902"/>
          <a:ext cx="7886700" cy="5507423"/>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4227104264"/>
                    </a:ext>
                  </a:extLst>
                </a:gridCol>
                <a:gridCol w="3943350">
                  <a:extLst>
                    <a:ext uri="{9D8B030D-6E8A-4147-A177-3AD203B41FA5}">
                      <a16:colId xmlns:a16="http://schemas.microsoft.com/office/drawing/2014/main" val="699943585"/>
                    </a:ext>
                  </a:extLst>
                </a:gridCol>
              </a:tblGrid>
              <a:tr h="874721">
                <a:tc gridSpan="2">
                  <a:txBody>
                    <a:bodyPr/>
                    <a:lstStyle/>
                    <a:p>
                      <a:pPr algn="ctr"/>
                      <a:r>
                        <a:rPr kumimoji="1" lang="ja-JP" altLang="en-US" sz="3200" dirty="0">
                          <a:effectLst>
                            <a:outerShdw blurRad="38100" dist="38100" dir="2700000" algn="tl">
                              <a:srgbClr val="000000">
                                <a:alpha val="43137"/>
                              </a:srgbClr>
                            </a:outerShdw>
                          </a:effectLst>
                        </a:rPr>
                        <a:t>③末期がん患者の主要な身体症状の頻度</a:t>
                      </a:r>
                    </a:p>
                  </a:txBody>
                  <a:tcPr marL="68580" marR="68580" marT="34290" marB="34290" anchor="ctr"/>
                </a:tc>
                <a:tc hMerge="1">
                  <a:txBody>
                    <a:bodyPr/>
                    <a:lstStyle/>
                    <a:p>
                      <a:endParaRPr kumimoji="1" lang="ja-JP" altLang="en-US"/>
                    </a:p>
                  </a:txBody>
                  <a:tcPr/>
                </a:tc>
                <a:extLst>
                  <a:ext uri="{0D108BD9-81ED-4DB2-BD59-A6C34878D82A}">
                    <a16:rowId xmlns:a16="http://schemas.microsoft.com/office/drawing/2014/main" val="1627034177"/>
                  </a:ext>
                </a:extLst>
              </a:tr>
              <a:tr h="4632702">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・全身倦怠感･･･</a:t>
                      </a:r>
                      <a:r>
                        <a:rPr kumimoji="1" lang="en-US" altLang="ja-JP" sz="2400" dirty="0"/>
                        <a:t>97.9</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・食欲不振･･･</a:t>
                      </a:r>
                      <a:r>
                        <a:rPr kumimoji="1" lang="en-US" altLang="ja-JP" sz="2400" dirty="0"/>
                        <a:t>94.7</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・痛み･･･</a:t>
                      </a:r>
                      <a:r>
                        <a:rPr kumimoji="1" lang="en-US" altLang="ja-JP" sz="2400" dirty="0"/>
                        <a:t>76.7</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・便秘･･･</a:t>
                      </a:r>
                      <a:r>
                        <a:rPr kumimoji="1" lang="en-US" altLang="ja-JP" sz="2400" dirty="0"/>
                        <a:t>75.2</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・不眠･･･</a:t>
                      </a:r>
                      <a:r>
                        <a:rPr kumimoji="1" lang="en-US" altLang="ja-JP" sz="2400" dirty="0"/>
                        <a:t>63.1</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・呼吸困難･･･</a:t>
                      </a:r>
                      <a:r>
                        <a:rPr kumimoji="1" lang="en-US" altLang="ja-JP" sz="2400" dirty="0"/>
                        <a:t>51.9</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・悪心･嘔吐･･･</a:t>
                      </a:r>
                      <a:r>
                        <a:rPr kumimoji="1" lang="en-US" altLang="ja-JP" sz="2400" dirty="0"/>
                        <a:t>46.1</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・混乱･･･</a:t>
                      </a:r>
                      <a:r>
                        <a:rPr kumimoji="1" lang="en-US" altLang="ja-JP" sz="2400" dirty="0"/>
                        <a:t>31.6</a:t>
                      </a:r>
                      <a:r>
                        <a:rPr kumimoji="1" lang="ja-JP" altLang="en-US" sz="2400" dirty="0"/>
                        <a:t>％</a:t>
                      </a:r>
                      <a:endParaRPr kumimoji="1" lang="en-US" altLang="ja-JP" sz="2400" dirty="0"/>
                    </a:p>
                  </a:txBody>
                  <a:tcPr marL="68580" marR="68580" marT="34290" marB="3429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・死前喘鳴･･･</a:t>
                      </a:r>
                      <a:r>
                        <a:rPr kumimoji="1" lang="en-US" altLang="ja-JP" sz="2400" dirty="0"/>
                        <a:t>25.2</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・腹水･･･</a:t>
                      </a:r>
                      <a:r>
                        <a:rPr kumimoji="1" lang="en-US" altLang="ja-JP" sz="2400" dirty="0"/>
                        <a:t>24.3</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・胸水･･･</a:t>
                      </a:r>
                      <a:r>
                        <a:rPr kumimoji="1" lang="en-US" altLang="ja-JP" sz="2400" dirty="0"/>
                        <a:t>23.8</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・不穏･･･</a:t>
                      </a:r>
                      <a:r>
                        <a:rPr kumimoji="1" lang="en-US" altLang="ja-JP" sz="2400" dirty="0"/>
                        <a:t>17.5</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・腸閉塞･･･</a:t>
                      </a:r>
                      <a:r>
                        <a:rPr kumimoji="1" lang="en-US" altLang="ja-JP" sz="2400" dirty="0"/>
                        <a:t>16.0</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・黄疸･･･</a:t>
                      </a:r>
                      <a:r>
                        <a:rPr kumimoji="1" lang="en-US" altLang="ja-JP" sz="2400" dirty="0"/>
                        <a:t>16.0</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・吐血･下血･･･</a:t>
                      </a:r>
                      <a:r>
                        <a:rPr kumimoji="1" lang="en-US" altLang="ja-JP" sz="2400" dirty="0"/>
                        <a:t>6.8</a:t>
                      </a:r>
                      <a:r>
                        <a:rPr kumimoji="1" lang="ja-JP" altLang="en-US" sz="2400" dirty="0"/>
                        <a:t>％</a:t>
                      </a:r>
                      <a:endParaRPr kumimoji="1" lang="en-US" altLang="ja-JP" sz="24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・嚥下困難･･･</a:t>
                      </a:r>
                      <a:r>
                        <a:rPr kumimoji="1" lang="en-US" altLang="ja-JP" sz="2400" dirty="0"/>
                        <a:t>5.8</a:t>
                      </a:r>
                      <a:r>
                        <a:rPr kumimoji="1" lang="ja-JP" altLang="en-US" sz="2400" dirty="0"/>
                        <a:t>％</a:t>
                      </a:r>
                      <a:endParaRPr kumimoji="1" lang="en-US" altLang="ja-JP" sz="2400" dirty="0"/>
                    </a:p>
                  </a:txBody>
                  <a:tcPr marL="68580" marR="68580" marT="34290" marB="34290"/>
                </a:tc>
                <a:extLst>
                  <a:ext uri="{0D108BD9-81ED-4DB2-BD59-A6C34878D82A}">
                    <a16:rowId xmlns:a16="http://schemas.microsoft.com/office/drawing/2014/main" val="2943425103"/>
                  </a:ext>
                </a:extLst>
              </a:tr>
            </a:tbl>
          </a:graphicData>
        </a:graphic>
      </p:graphicFrame>
      <p:sp>
        <p:nvSpPr>
          <p:cNvPr id="8" name="正方形/長方形 7">
            <a:extLst>
              <a:ext uri="{FF2B5EF4-FFF2-40B4-BE49-F238E27FC236}">
                <a16:creationId xmlns:a16="http://schemas.microsoft.com/office/drawing/2014/main" id="{FADC7883-E696-48AA-BFBD-C82B8D69299A}"/>
              </a:ext>
            </a:extLst>
          </p:cNvPr>
          <p:cNvSpPr/>
          <p:nvPr/>
        </p:nvSpPr>
        <p:spPr>
          <a:xfrm>
            <a:off x="104402" y="136599"/>
            <a:ext cx="1915909" cy="300082"/>
          </a:xfrm>
          <a:prstGeom prst="rect">
            <a:avLst/>
          </a:prstGeom>
        </p:spPr>
        <p:txBody>
          <a:bodyPr wrap="none">
            <a:spAutoFit/>
          </a:bodyPr>
          <a:lstStyle/>
          <a:p>
            <a:r>
              <a:rPr lang="ja-JP" altLang="en-US" sz="1350" dirty="0"/>
              <a:t>２．末期がんへの理解</a:t>
            </a:r>
          </a:p>
        </p:txBody>
      </p:sp>
      <p:sp>
        <p:nvSpPr>
          <p:cNvPr id="9" name="テキスト ボックス 8">
            <a:extLst>
              <a:ext uri="{FF2B5EF4-FFF2-40B4-BE49-F238E27FC236}">
                <a16:creationId xmlns:a16="http://schemas.microsoft.com/office/drawing/2014/main" id="{88DD438C-E532-4E41-A3D6-69D6CA996CE5}"/>
              </a:ext>
            </a:extLst>
          </p:cNvPr>
          <p:cNvSpPr txBox="1"/>
          <p:nvPr/>
        </p:nvSpPr>
        <p:spPr>
          <a:xfrm>
            <a:off x="4023360" y="6398936"/>
            <a:ext cx="4591652" cy="261610"/>
          </a:xfrm>
          <a:prstGeom prst="rect">
            <a:avLst/>
          </a:prstGeom>
          <a:noFill/>
        </p:spPr>
        <p:txBody>
          <a:bodyPr wrap="square" rtlCol="0">
            <a:spAutoFit/>
          </a:bodyPr>
          <a:lstStyle/>
          <a:p>
            <a:pPr algn="r"/>
            <a:r>
              <a:rPr lang="en-US" altLang="ja-JP" sz="1100" dirty="0"/>
              <a:t>(</a:t>
            </a:r>
            <a:r>
              <a:rPr lang="ja-JP" altLang="en-US" sz="1100" dirty="0"/>
              <a:t>辻哲也「がんのリハビリテーションマニュアル」医学書院より</a:t>
            </a:r>
            <a:r>
              <a:rPr lang="en-US" altLang="ja-JP" sz="1100" dirty="0"/>
              <a:t>)</a:t>
            </a:r>
            <a:endParaRPr lang="ja-JP" altLang="en-US" sz="1100" dirty="0"/>
          </a:p>
        </p:txBody>
      </p:sp>
    </p:spTree>
    <p:extLst>
      <p:ext uri="{BB962C8B-B14F-4D97-AF65-F5344CB8AC3E}">
        <p14:creationId xmlns:p14="http://schemas.microsoft.com/office/powerpoint/2010/main" val="591696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79DF297D-FA8C-4DB1-8F99-A99B66742D99}"/>
              </a:ext>
            </a:extLst>
          </p:cNvPr>
          <p:cNvGraphicFramePr>
            <a:graphicFrameLocks noGrp="1"/>
          </p:cNvGraphicFramePr>
          <p:nvPr>
            <p:ph idx="1"/>
            <p:extLst>
              <p:ext uri="{D42A27DB-BD31-4B8C-83A1-F6EECF244321}">
                <p14:modId xmlns:p14="http://schemas.microsoft.com/office/powerpoint/2010/main" val="1201675689"/>
              </p:ext>
            </p:extLst>
          </p:nvPr>
        </p:nvGraphicFramePr>
        <p:xfrm>
          <a:off x="450167" y="630281"/>
          <a:ext cx="8299938" cy="5835630"/>
        </p:xfrm>
        <a:graphic>
          <a:graphicData uri="http://schemas.openxmlformats.org/drawingml/2006/table">
            <a:tbl>
              <a:tblPr firstRow="1" bandRow="1">
                <a:tableStyleId>{5C22544A-7EE6-4342-B048-85BDC9FD1C3A}</a:tableStyleId>
              </a:tblPr>
              <a:tblGrid>
                <a:gridCol w="3113634">
                  <a:extLst>
                    <a:ext uri="{9D8B030D-6E8A-4147-A177-3AD203B41FA5}">
                      <a16:colId xmlns:a16="http://schemas.microsoft.com/office/drawing/2014/main" val="4227104264"/>
                    </a:ext>
                  </a:extLst>
                </a:gridCol>
                <a:gridCol w="5186304">
                  <a:extLst>
                    <a:ext uri="{9D8B030D-6E8A-4147-A177-3AD203B41FA5}">
                      <a16:colId xmlns:a16="http://schemas.microsoft.com/office/drawing/2014/main" val="2408833339"/>
                    </a:ext>
                  </a:extLst>
                </a:gridCol>
              </a:tblGrid>
              <a:tr h="646527">
                <a:tc gridSpan="2">
                  <a:txBody>
                    <a:bodyPr/>
                    <a:lstStyle/>
                    <a:p>
                      <a:pPr algn="ctr"/>
                      <a:r>
                        <a:rPr kumimoji="1" lang="ja-JP" altLang="en-US" sz="2400" dirty="0"/>
                        <a:t>④末期がん患者のﾘﾊﾋﾞﾘﾃｰｼｮﾝの内容</a:t>
                      </a:r>
                    </a:p>
                  </a:txBody>
                  <a:tcPr marL="68580" marR="68580" marT="34290" marB="34290" anchor="ctr"/>
                </a:tc>
                <a:tc hMerge="1">
                  <a:txBody>
                    <a:bodyPr/>
                    <a:lstStyle/>
                    <a:p>
                      <a:endParaRPr kumimoji="1" lang="ja-JP" altLang="en-US"/>
                    </a:p>
                  </a:txBody>
                  <a:tcPr/>
                </a:tc>
                <a:extLst>
                  <a:ext uri="{0D108BD9-81ED-4DB2-BD59-A6C34878D82A}">
                    <a16:rowId xmlns:a16="http://schemas.microsoft.com/office/drawing/2014/main" val="1627034177"/>
                  </a:ext>
                </a:extLst>
              </a:tr>
              <a:tr h="494114">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1" u="none" dirty="0">
                          <a:solidFill>
                            <a:srgbClr val="002060"/>
                          </a:solidFill>
                          <a:effectLst>
                            <a:outerShdw blurRad="38100" dist="38100" dir="2700000" algn="tl">
                              <a:srgbClr val="000000">
                                <a:alpha val="43137"/>
                              </a:srgbClr>
                            </a:outerShdw>
                          </a:effectLst>
                        </a:rPr>
                        <a:t>生命予後が、</a:t>
                      </a:r>
                      <a:r>
                        <a:rPr kumimoji="1" lang="ja-JP" altLang="en-US" sz="2000" b="1" u="none" dirty="0">
                          <a:solidFill>
                            <a:srgbClr val="C00000"/>
                          </a:solidFill>
                          <a:effectLst>
                            <a:outerShdw blurRad="38100" dist="38100" dir="2700000" algn="tl">
                              <a:srgbClr val="000000">
                                <a:alpha val="43137"/>
                              </a:srgbClr>
                            </a:outerShdw>
                          </a:effectLst>
                        </a:rPr>
                        <a:t>月</a:t>
                      </a:r>
                      <a:r>
                        <a:rPr kumimoji="1" lang="ja-JP" altLang="en-US" sz="2000" b="1" u="none" dirty="0">
                          <a:solidFill>
                            <a:srgbClr val="002060"/>
                          </a:solidFill>
                          <a:effectLst>
                            <a:outerShdw blurRad="38100" dist="38100" dir="2700000" algn="tl">
                              <a:srgbClr val="000000">
                                <a:alpha val="43137"/>
                              </a:srgbClr>
                            </a:outerShdw>
                          </a:effectLst>
                        </a:rPr>
                        <a:t>単位</a:t>
                      </a:r>
                      <a:r>
                        <a:rPr kumimoji="1" lang="en-US" altLang="ja-JP" sz="2000" b="1" u="none" dirty="0">
                          <a:solidFill>
                            <a:srgbClr val="002060"/>
                          </a:solidFill>
                          <a:effectLst>
                            <a:outerShdw blurRad="38100" dist="38100" dir="2700000" algn="tl">
                              <a:srgbClr val="000000">
                                <a:alpha val="43137"/>
                              </a:srgbClr>
                            </a:outerShdw>
                          </a:effectLst>
                        </a:rPr>
                        <a:t>(6</a:t>
                      </a:r>
                      <a:r>
                        <a:rPr kumimoji="1" lang="ja-JP" altLang="en-US" sz="2000" b="1" u="none" dirty="0">
                          <a:solidFill>
                            <a:srgbClr val="002060"/>
                          </a:solidFill>
                          <a:effectLst>
                            <a:outerShdw blurRad="38100" dist="38100" dir="2700000" algn="tl">
                              <a:srgbClr val="000000">
                                <a:alpha val="43137"/>
                              </a:srgbClr>
                            </a:outerShdw>
                          </a:effectLst>
                        </a:rPr>
                        <a:t>～</a:t>
                      </a:r>
                      <a:r>
                        <a:rPr kumimoji="1" lang="en-US" altLang="ja-JP" sz="2000" b="1" u="none" dirty="0">
                          <a:solidFill>
                            <a:srgbClr val="002060"/>
                          </a:solidFill>
                          <a:effectLst>
                            <a:outerShdw blurRad="38100" dist="38100" dir="2700000" algn="tl">
                              <a:srgbClr val="000000">
                                <a:alpha val="43137"/>
                              </a:srgbClr>
                            </a:outerShdw>
                          </a:effectLst>
                        </a:rPr>
                        <a:t>1</a:t>
                      </a:r>
                      <a:r>
                        <a:rPr kumimoji="1" lang="ja-JP" altLang="en-US" sz="2000" b="1" u="none" dirty="0">
                          <a:solidFill>
                            <a:srgbClr val="002060"/>
                          </a:solidFill>
                          <a:effectLst>
                            <a:outerShdw blurRad="38100" dist="38100" dir="2700000" algn="tl">
                              <a:srgbClr val="000000">
                                <a:alpha val="43137"/>
                              </a:srgbClr>
                            </a:outerShdw>
                          </a:effectLst>
                        </a:rPr>
                        <a:t>か月</a:t>
                      </a:r>
                      <a:r>
                        <a:rPr kumimoji="1" lang="en-US" altLang="ja-JP" sz="2000" b="1" u="none" dirty="0">
                          <a:solidFill>
                            <a:srgbClr val="002060"/>
                          </a:solidFill>
                          <a:effectLst>
                            <a:outerShdw blurRad="38100" dist="38100" dir="2700000" algn="tl">
                              <a:srgbClr val="000000">
                                <a:alpha val="43137"/>
                              </a:srgbClr>
                            </a:outerShdw>
                          </a:effectLst>
                        </a:rPr>
                        <a:t>)</a:t>
                      </a:r>
                    </a:p>
                  </a:txBody>
                  <a:tcPr marL="68580" marR="68580" marT="34290" marB="34290">
                    <a:solidFill>
                      <a:srgbClr val="99CCFF"/>
                    </a:solidFill>
                  </a:tcPr>
                </a:tc>
                <a:tc hMerge="1">
                  <a:txBody>
                    <a:bodyPr/>
                    <a:lstStyle/>
                    <a:p>
                      <a:pPr algn="l">
                        <a:lnSpc>
                          <a:spcPct val="150000"/>
                        </a:lnSpc>
                      </a:pPr>
                      <a:endParaRPr kumimoji="1" lang="en-US" altLang="ja-JP" sz="2400" dirty="0"/>
                    </a:p>
                  </a:txBody>
                  <a:tcPr marL="68580" marR="68580" marT="34290" marB="34290"/>
                </a:tc>
                <a:extLst>
                  <a:ext uri="{0D108BD9-81ED-4DB2-BD59-A6C34878D82A}">
                    <a16:rowId xmlns:a16="http://schemas.microsoft.com/office/drawing/2014/main" val="2943425103"/>
                  </a:ext>
                </a:extLst>
              </a:tr>
              <a:tr h="5956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t>ADL</a:t>
                      </a:r>
                      <a:r>
                        <a:rPr kumimoji="1" lang="ja-JP" altLang="en-US" sz="1600" b="1" dirty="0"/>
                        <a:t>･基本動作･歩行の</a:t>
                      </a:r>
                      <a:endParaRPr kumimoji="1" lang="en-US" altLang="ja-JP" sz="16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t>安全性の確立、能力向上</a:t>
                      </a:r>
                      <a:endParaRPr kumimoji="1" lang="en-US" altLang="ja-JP" sz="1600" b="1" dirty="0"/>
                    </a:p>
                  </a:txBody>
                  <a:tcPr marL="68580" marR="68580" marT="34290" marB="34290"/>
                </a:tc>
                <a:tc>
                  <a:txBody>
                    <a:bodyPr/>
                    <a:lstStyle/>
                    <a:p>
                      <a:pPr algn="l">
                        <a:lnSpc>
                          <a:spcPct val="100000"/>
                        </a:lnSpc>
                      </a:pPr>
                      <a:r>
                        <a:rPr kumimoji="1" lang="ja-JP" altLang="en-US" sz="1600" dirty="0"/>
                        <a:t>残存能力＋福祉機器</a:t>
                      </a:r>
                      <a:r>
                        <a:rPr kumimoji="1" lang="en-US" altLang="ja-JP" sz="1600" dirty="0"/>
                        <a:t>(</a:t>
                      </a:r>
                      <a:r>
                        <a:rPr kumimoji="1" lang="ja-JP" altLang="en-US" sz="1600" dirty="0"/>
                        <a:t>車椅子･杖･手すり･自助具</a:t>
                      </a:r>
                      <a:r>
                        <a:rPr kumimoji="1" lang="en-US" altLang="ja-JP" sz="1600" dirty="0"/>
                        <a:t>)</a:t>
                      </a:r>
                      <a:r>
                        <a:rPr kumimoji="1" lang="ja-JP" altLang="en-US" sz="1600" dirty="0"/>
                        <a:t>の活用</a:t>
                      </a:r>
                      <a:endParaRPr kumimoji="1" lang="en-US" altLang="ja-JP" sz="1600" dirty="0"/>
                    </a:p>
                    <a:p>
                      <a:pPr algn="l">
                        <a:lnSpc>
                          <a:spcPct val="100000"/>
                        </a:lnSpc>
                      </a:pPr>
                      <a:r>
                        <a:rPr kumimoji="1" lang="ja-JP" altLang="en-US" sz="1600" dirty="0"/>
                        <a:t>動作のコツの習得</a:t>
                      </a:r>
                      <a:endParaRPr kumimoji="1" lang="en-US" altLang="ja-JP" sz="1600" dirty="0"/>
                    </a:p>
                  </a:txBody>
                  <a:tcPr marL="68580" marR="68580" marT="34290" marB="34290"/>
                </a:tc>
                <a:extLst>
                  <a:ext uri="{0D108BD9-81ED-4DB2-BD59-A6C34878D82A}">
                    <a16:rowId xmlns:a16="http://schemas.microsoft.com/office/drawing/2014/main" val="2768506250"/>
                  </a:ext>
                </a:extLst>
              </a:tr>
              <a:tr h="41098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dirty="0"/>
                        <a:t>廃用症候群の予防･改善</a:t>
                      </a:r>
                      <a:endParaRPr kumimoji="1" lang="en-US" altLang="ja-JP" sz="1600" b="1" dirty="0"/>
                    </a:p>
                  </a:txBody>
                  <a:tcPr marL="68580" marR="68580" marT="34290" marB="34290"/>
                </a:tc>
                <a:tc>
                  <a:txBody>
                    <a:bodyPr/>
                    <a:lstStyle/>
                    <a:p>
                      <a:pPr algn="l">
                        <a:lnSpc>
                          <a:spcPct val="150000"/>
                        </a:lnSpc>
                      </a:pPr>
                      <a:r>
                        <a:rPr kumimoji="1" lang="ja-JP" altLang="en-US" sz="1600" dirty="0"/>
                        <a:t>廃用による四肢筋力低下および関節拘縮の維持･改善</a:t>
                      </a:r>
                      <a:endParaRPr kumimoji="1" lang="en-US" altLang="ja-JP" sz="1600" dirty="0"/>
                    </a:p>
                  </a:txBody>
                  <a:tcPr marL="68580" marR="68580" marT="34290" marB="34290"/>
                </a:tc>
                <a:extLst>
                  <a:ext uri="{0D108BD9-81ED-4DB2-BD59-A6C34878D82A}">
                    <a16:rowId xmlns:a16="http://schemas.microsoft.com/office/drawing/2014/main" val="3865588334"/>
                  </a:ext>
                </a:extLst>
              </a:tr>
              <a:tr h="39152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dirty="0"/>
                        <a:t>浮腫の改善</a:t>
                      </a:r>
                      <a:endParaRPr kumimoji="1" lang="en-US" altLang="ja-JP" sz="1600" b="1" dirty="0"/>
                    </a:p>
                  </a:txBody>
                  <a:tcPr marL="68580" marR="68580" marT="34290" marB="34290"/>
                </a:tc>
                <a:tc>
                  <a:txBody>
                    <a:bodyPr/>
                    <a:lstStyle/>
                    <a:p>
                      <a:pPr algn="l">
                        <a:lnSpc>
                          <a:spcPct val="150000"/>
                        </a:lnSpc>
                      </a:pPr>
                      <a:r>
                        <a:rPr kumimoji="1" lang="ja-JP" altLang="en-US" sz="1600" dirty="0"/>
                        <a:t>圧迫，リンパドレナージ、生活指導</a:t>
                      </a:r>
                      <a:endParaRPr kumimoji="1" lang="en-US" altLang="ja-JP" sz="1600" dirty="0"/>
                    </a:p>
                  </a:txBody>
                  <a:tcPr marL="68580" marR="68580" marT="34290" marB="34290"/>
                </a:tc>
                <a:extLst>
                  <a:ext uri="{0D108BD9-81ED-4DB2-BD59-A6C34878D82A}">
                    <a16:rowId xmlns:a16="http://schemas.microsoft.com/office/drawing/2014/main" val="4040538656"/>
                  </a:ext>
                </a:extLst>
              </a:tr>
              <a:tr h="419586">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dirty="0"/>
                        <a:t>安全な栄養摂取の手段の確立</a:t>
                      </a:r>
                      <a:endParaRPr kumimoji="1" lang="en-US" altLang="ja-JP" sz="1600" b="1" dirty="0"/>
                    </a:p>
                  </a:txBody>
                  <a:tcPr marL="68580" marR="68580" marT="34290" marB="34290"/>
                </a:tc>
                <a:tc>
                  <a:txBody>
                    <a:bodyPr/>
                    <a:lstStyle/>
                    <a:p>
                      <a:pPr algn="l">
                        <a:lnSpc>
                          <a:spcPct val="150000"/>
                        </a:lnSpc>
                      </a:pPr>
                      <a:r>
                        <a:rPr kumimoji="1" lang="ja-JP" altLang="en-US" sz="1600" dirty="0"/>
                        <a:t>摂食・嚥下面のアプローチ</a:t>
                      </a:r>
                      <a:r>
                        <a:rPr kumimoji="1" lang="en-US" altLang="ja-JP" sz="1600" dirty="0"/>
                        <a:t>(</a:t>
                      </a:r>
                      <a:r>
                        <a:rPr kumimoji="1" lang="ja-JP" altLang="en-US" sz="1600" dirty="0"/>
                        <a:t>代償手段主体</a:t>
                      </a:r>
                      <a:r>
                        <a:rPr kumimoji="1" lang="en-US" altLang="ja-JP" sz="1600" dirty="0"/>
                        <a:t>)</a:t>
                      </a:r>
                    </a:p>
                  </a:txBody>
                  <a:tcPr marL="68580" marR="68580" marT="34290" marB="34290"/>
                </a:tc>
                <a:extLst>
                  <a:ext uri="{0D108BD9-81ED-4DB2-BD59-A6C34878D82A}">
                    <a16:rowId xmlns:a16="http://schemas.microsoft.com/office/drawing/2014/main" val="288322282"/>
                  </a:ext>
                </a:extLst>
              </a:tr>
              <a:tr h="40632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dirty="0"/>
                        <a:t>在宅における準備</a:t>
                      </a:r>
                      <a:endParaRPr kumimoji="1" lang="en-US" altLang="ja-JP" sz="1600" b="1" dirty="0"/>
                    </a:p>
                  </a:txBody>
                  <a:tcPr marL="68580" marR="68580" marT="34290" marB="34290"/>
                </a:tc>
                <a:tc>
                  <a:txBody>
                    <a:bodyPr/>
                    <a:lstStyle/>
                    <a:p>
                      <a:pPr algn="l">
                        <a:lnSpc>
                          <a:spcPct val="150000"/>
                        </a:lnSpc>
                      </a:pPr>
                      <a:r>
                        <a:rPr kumimoji="1" lang="ja-JP" altLang="en-US" sz="1600" dirty="0"/>
                        <a:t>自宅内の環境評価とｱﾄﾞﾊﾞｲｽ、ｾﾙﾌｹｱの習得、家族指導</a:t>
                      </a:r>
                      <a:endParaRPr kumimoji="1" lang="en-US" altLang="ja-JP" sz="1600" dirty="0"/>
                    </a:p>
                  </a:txBody>
                  <a:tcPr marL="68580" marR="68580" marT="34290" marB="34290"/>
                </a:tc>
                <a:extLst>
                  <a:ext uri="{0D108BD9-81ED-4DB2-BD59-A6C34878D82A}">
                    <a16:rowId xmlns:a16="http://schemas.microsoft.com/office/drawing/2014/main" val="2573023486"/>
                  </a:ext>
                </a:extLst>
              </a:tr>
              <a:tr h="495970">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1" dirty="0">
                          <a:solidFill>
                            <a:srgbClr val="002060"/>
                          </a:solidFill>
                          <a:effectLst>
                            <a:outerShdw blurRad="38100" dist="38100" dir="2700000" algn="tl">
                              <a:srgbClr val="000000">
                                <a:alpha val="43137"/>
                              </a:srgbClr>
                            </a:outerShdw>
                          </a:effectLst>
                        </a:rPr>
                        <a:t>生命予後が、</a:t>
                      </a:r>
                      <a:r>
                        <a:rPr kumimoji="1" lang="ja-JP" altLang="en-US" sz="2000" b="1" dirty="0">
                          <a:solidFill>
                            <a:srgbClr val="C00000"/>
                          </a:solidFill>
                          <a:effectLst>
                            <a:outerShdw blurRad="38100" dist="38100" dir="2700000" algn="tl">
                              <a:srgbClr val="000000">
                                <a:alpha val="43137"/>
                              </a:srgbClr>
                            </a:outerShdw>
                          </a:effectLst>
                        </a:rPr>
                        <a:t>週・日</a:t>
                      </a:r>
                      <a:r>
                        <a:rPr kumimoji="1" lang="ja-JP" altLang="en-US" sz="2000" b="1" dirty="0">
                          <a:solidFill>
                            <a:srgbClr val="002060"/>
                          </a:solidFill>
                          <a:effectLst>
                            <a:outerShdw blurRad="38100" dist="38100" dir="2700000" algn="tl">
                              <a:srgbClr val="000000">
                                <a:alpha val="43137"/>
                              </a:srgbClr>
                            </a:outerShdw>
                          </a:effectLst>
                        </a:rPr>
                        <a:t>単位</a:t>
                      </a:r>
                      <a:r>
                        <a:rPr kumimoji="1" lang="en-US" altLang="ja-JP" sz="2000" b="1" dirty="0">
                          <a:solidFill>
                            <a:srgbClr val="002060"/>
                          </a:solidFill>
                          <a:effectLst>
                            <a:outerShdw blurRad="38100" dist="38100" dir="2700000" algn="tl">
                              <a:srgbClr val="000000">
                                <a:alpha val="43137"/>
                              </a:srgbClr>
                            </a:outerShdw>
                          </a:effectLst>
                        </a:rPr>
                        <a:t>(1</a:t>
                      </a:r>
                      <a:r>
                        <a:rPr kumimoji="1" lang="ja-JP" altLang="en-US" sz="2000" b="1" dirty="0">
                          <a:solidFill>
                            <a:srgbClr val="002060"/>
                          </a:solidFill>
                          <a:effectLst>
                            <a:outerShdw blurRad="38100" dist="38100" dir="2700000" algn="tl">
                              <a:srgbClr val="000000">
                                <a:alpha val="43137"/>
                              </a:srgbClr>
                            </a:outerShdw>
                          </a:effectLst>
                        </a:rPr>
                        <a:t>か月以内</a:t>
                      </a:r>
                      <a:r>
                        <a:rPr kumimoji="1" lang="en-US" altLang="ja-JP" sz="2000" b="1" dirty="0">
                          <a:solidFill>
                            <a:srgbClr val="002060"/>
                          </a:solidFill>
                          <a:effectLst>
                            <a:outerShdw blurRad="38100" dist="38100" dir="2700000" algn="tl">
                              <a:srgbClr val="000000">
                                <a:alpha val="43137"/>
                              </a:srgbClr>
                            </a:outerShdw>
                          </a:effectLst>
                        </a:rPr>
                        <a:t>)</a:t>
                      </a:r>
                    </a:p>
                  </a:txBody>
                  <a:tcPr marL="68580" marR="68580" marT="34290" marB="34290">
                    <a:solidFill>
                      <a:srgbClr val="99CCFF"/>
                    </a:solidFill>
                  </a:tcPr>
                </a:tc>
                <a:tc hMerge="1">
                  <a:txBody>
                    <a:bodyPr/>
                    <a:lstStyle/>
                    <a:p>
                      <a:pPr algn="l">
                        <a:lnSpc>
                          <a:spcPct val="150000"/>
                        </a:lnSpc>
                      </a:pPr>
                      <a:endParaRPr kumimoji="1" lang="en-US" altLang="ja-JP" sz="2400" dirty="0"/>
                    </a:p>
                  </a:txBody>
                  <a:tcPr marL="68580" marR="68580" marT="34290" marB="34290"/>
                </a:tc>
                <a:extLst>
                  <a:ext uri="{0D108BD9-81ED-4DB2-BD59-A6C34878D82A}">
                    <a16:rowId xmlns:a16="http://schemas.microsoft.com/office/drawing/2014/main" val="898934880"/>
                  </a:ext>
                </a:extLst>
              </a:tr>
              <a:tr h="54535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dirty="0"/>
                        <a:t>疼痛緩和</a:t>
                      </a:r>
                      <a:endParaRPr kumimoji="1" lang="en-US" altLang="ja-JP" sz="1600" b="1" dirty="0"/>
                    </a:p>
                  </a:txBody>
                  <a:tcPr marL="68580" marR="68580" marT="34290" marB="34290"/>
                </a:tc>
                <a:tc>
                  <a:txBody>
                    <a:bodyPr/>
                    <a:lstStyle/>
                    <a:p>
                      <a:pPr algn="l">
                        <a:lnSpc>
                          <a:spcPct val="100000"/>
                        </a:lnSpc>
                      </a:pPr>
                      <a:r>
                        <a:rPr kumimoji="1" lang="ja-JP" altLang="en-US" sz="1600" dirty="0"/>
                        <a:t>物理療法</a:t>
                      </a:r>
                      <a:r>
                        <a:rPr kumimoji="1" lang="en-US" altLang="ja-JP" sz="1600" dirty="0"/>
                        <a:t>(</a:t>
                      </a:r>
                      <a:r>
                        <a:rPr kumimoji="1" lang="ja-JP" altLang="en-US" sz="1600" dirty="0"/>
                        <a:t>温熱</a:t>
                      </a:r>
                      <a:r>
                        <a:rPr kumimoji="1" lang="en-US" altLang="ja-JP" sz="1600" dirty="0"/>
                        <a:t>,</a:t>
                      </a:r>
                      <a:r>
                        <a:rPr kumimoji="1" lang="ja-JP" altLang="en-US" sz="1600" dirty="0"/>
                        <a:t>冷却</a:t>
                      </a:r>
                      <a:r>
                        <a:rPr kumimoji="1" lang="en-US" altLang="ja-JP" sz="1600" dirty="0"/>
                        <a:t>,</a:t>
                      </a:r>
                      <a:r>
                        <a:rPr kumimoji="1" lang="ja-JP" altLang="en-US" sz="1600" dirty="0"/>
                        <a:t>ﾚｰｻﾞｰ</a:t>
                      </a:r>
                      <a:r>
                        <a:rPr kumimoji="1" lang="en-US" altLang="ja-JP" sz="1600" dirty="0"/>
                        <a:t>､TENS</a:t>
                      </a:r>
                      <a:r>
                        <a:rPr kumimoji="1" lang="ja-JP" altLang="en-US" sz="1600" dirty="0"/>
                        <a:t>など</a:t>
                      </a:r>
                      <a:r>
                        <a:rPr kumimoji="1" lang="en-US" altLang="ja-JP" sz="1600" dirty="0"/>
                        <a:t>)</a:t>
                      </a:r>
                      <a:r>
                        <a:rPr kumimoji="1" lang="ja-JP" altLang="en-US" sz="1600" dirty="0"/>
                        <a:t>の活用</a:t>
                      </a:r>
                      <a:br>
                        <a:rPr kumimoji="1" lang="en-US" altLang="ja-JP" sz="1600" dirty="0"/>
                      </a:br>
                      <a:r>
                        <a:rPr kumimoji="1" lang="ja-JP" altLang="en-US" sz="1600" dirty="0"/>
                        <a:t>ﾎﾟｼﾞｼｮﾆﾝｸﾞ、ﾘﾗｸｾﾞｰｼｮﾝ、福祉用具、自助具、環境整備</a:t>
                      </a:r>
                      <a:endParaRPr kumimoji="1" lang="en-US" altLang="ja-JP" sz="1600" dirty="0"/>
                    </a:p>
                  </a:txBody>
                  <a:tcPr marL="68580" marR="68580" marT="34290" marB="34290"/>
                </a:tc>
                <a:extLst>
                  <a:ext uri="{0D108BD9-81ED-4DB2-BD59-A6C34878D82A}">
                    <a16:rowId xmlns:a16="http://schemas.microsoft.com/office/drawing/2014/main" val="1161528094"/>
                  </a:ext>
                </a:extLst>
              </a:tr>
              <a:tr h="473576">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dirty="0"/>
                        <a:t>浮腫による症状緩和</a:t>
                      </a:r>
                      <a:endParaRPr kumimoji="1" lang="en-US" altLang="ja-JP" sz="1600" b="1" dirty="0"/>
                    </a:p>
                  </a:txBody>
                  <a:tcPr marL="68580" marR="68580" marT="34290" marB="34290"/>
                </a:tc>
                <a:tc>
                  <a:txBody>
                    <a:bodyPr/>
                    <a:lstStyle/>
                    <a:p>
                      <a:pPr algn="l">
                        <a:lnSpc>
                          <a:spcPct val="150000"/>
                        </a:lnSpc>
                      </a:pPr>
                      <a:r>
                        <a:rPr kumimoji="1" lang="ja-JP" altLang="en-US" sz="1600" dirty="0"/>
                        <a:t>ﾘﾝﾊﾟﾄﾞﾚﾅｰｼﾞ主体、ｿﾌﾄな圧迫筒状包帯</a:t>
                      </a:r>
                      <a:r>
                        <a:rPr kumimoji="1" lang="en-US" altLang="ja-JP" sz="1600" dirty="0"/>
                        <a:t>(</a:t>
                      </a:r>
                      <a:r>
                        <a:rPr kumimoji="1" lang="en-US" altLang="ja-JP" sz="1600" dirty="0" err="1"/>
                        <a:t>tg</a:t>
                      </a:r>
                      <a:r>
                        <a:rPr kumimoji="1" lang="en-US" altLang="ja-JP" sz="1600" dirty="0"/>
                        <a:t>-grip/soft</a:t>
                      </a:r>
                      <a:r>
                        <a:rPr kumimoji="1" lang="ja-JP" altLang="en-US" sz="1600" dirty="0"/>
                        <a:t>等</a:t>
                      </a:r>
                      <a:r>
                        <a:rPr kumimoji="1" lang="en-US" altLang="ja-JP" sz="1600" dirty="0"/>
                        <a:t>)</a:t>
                      </a:r>
                    </a:p>
                  </a:txBody>
                  <a:tcPr marL="68580" marR="68580" marT="34290" marB="34290"/>
                </a:tc>
                <a:extLst>
                  <a:ext uri="{0D108BD9-81ED-4DB2-BD59-A6C34878D82A}">
                    <a16:rowId xmlns:a16="http://schemas.microsoft.com/office/drawing/2014/main" val="2881518894"/>
                  </a:ext>
                </a:extLst>
              </a:tr>
              <a:tr h="44133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dirty="0"/>
                        <a:t>呼吸困難感の緩和</a:t>
                      </a:r>
                      <a:endParaRPr kumimoji="1" lang="en-US" altLang="ja-JP" sz="1600" b="1" dirty="0"/>
                    </a:p>
                  </a:txBody>
                  <a:tcPr marL="68580" marR="68580" marT="34290" marB="34290"/>
                </a:tc>
                <a:tc>
                  <a:txBody>
                    <a:bodyPr/>
                    <a:lstStyle/>
                    <a:p>
                      <a:pPr algn="l">
                        <a:lnSpc>
                          <a:spcPct val="150000"/>
                        </a:lnSpc>
                      </a:pPr>
                      <a:r>
                        <a:rPr kumimoji="1" lang="ja-JP" altLang="en-US" sz="1600" dirty="0"/>
                        <a:t>呼吸法、呼吸介助、ﾘﾗｸｾﾞｰｼｮﾝ、ﾎﾟｼﾞｼｮﾆﾝｸﾞ</a:t>
                      </a:r>
                      <a:endParaRPr kumimoji="1" lang="en-US" altLang="ja-JP" sz="1600" dirty="0"/>
                    </a:p>
                  </a:txBody>
                  <a:tcPr marL="68580" marR="68580" marT="34290" marB="34290"/>
                </a:tc>
                <a:extLst>
                  <a:ext uri="{0D108BD9-81ED-4DB2-BD59-A6C34878D82A}">
                    <a16:rowId xmlns:a16="http://schemas.microsoft.com/office/drawing/2014/main" val="2550471133"/>
                  </a:ext>
                </a:extLst>
              </a:tr>
              <a:tr h="49597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dirty="0"/>
                        <a:t>心理支持</a:t>
                      </a:r>
                      <a:endParaRPr kumimoji="1" lang="en-US" altLang="ja-JP" sz="1600" b="1" dirty="0"/>
                    </a:p>
                  </a:txBody>
                  <a:tcPr marL="68580" marR="68580" marT="34290" marB="34290"/>
                </a:tc>
                <a:tc>
                  <a:txBody>
                    <a:bodyPr/>
                    <a:lstStyle/>
                    <a:p>
                      <a:pPr algn="l">
                        <a:lnSpc>
                          <a:spcPct val="150000"/>
                        </a:lnSpc>
                      </a:pPr>
                      <a:r>
                        <a:rPr kumimoji="1" lang="ja-JP" altLang="en-US" sz="1600" dirty="0"/>
                        <a:t>ｱｸﾃｨﾋﾞﾃｨ、日常会話や訪室そのもの</a:t>
                      </a:r>
                      <a:endParaRPr kumimoji="1" lang="en-US" altLang="ja-JP" sz="1600" dirty="0"/>
                    </a:p>
                  </a:txBody>
                  <a:tcPr marL="68580" marR="68580" marT="34290" marB="34290"/>
                </a:tc>
                <a:extLst>
                  <a:ext uri="{0D108BD9-81ED-4DB2-BD59-A6C34878D82A}">
                    <a16:rowId xmlns:a16="http://schemas.microsoft.com/office/drawing/2014/main" val="1623259824"/>
                  </a:ext>
                </a:extLst>
              </a:tr>
            </a:tbl>
          </a:graphicData>
        </a:graphic>
      </p:graphicFrame>
      <p:sp>
        <p:nvSpPr>
          <p:cNvPr id="8" name="正方形/長方形 7">
            <a:extLst>
              <a:ext uri="{FF2B5EF4-FFF2-40B4-BE49-F238E27FC236}">
                <a16:creationId xmlns:a16="http://schemas.microsoft.com/office/drawing/2014/main" id="{FADC7883-E696-48AA-BFBD-C82B8D69299A}"/>
              </a:ext>
            </a:extLst>
          </p:cNvPr>
          <p:cNvSpPr/>
          <p:nvPr/>
        </p:nvSpPr>
        <p:spPr>
          <a:xfrm>
            <a:off x="104402" y="136599"/>
            <a:ext cx="1915909" cy="300082"/>
          </a:xfrm>
          <a:prstGeom prst="rect">
            <a:avLst/>
          </a:prstGeom>
        </p:spPr>
        <p:txBody>
          <a:bodyPr wrap="none">
            <a:spAutoFit/>
          </a:bodyPr>
          <a:lstStyle/>
          <a:p>
            <a:r>
              <a:rPr lang="ja-JP" altLang="en-US" sz="1350" dirty="0"/>
              <a:t>２．末期がんへの理解</a:t>
            </a:r>
          </a:p>
        </p:txBody>
      </p:sp>
      <p:sp>
        <p:nvSpPr>
          <p:cNvPr id="9" name="テキスト ボックス 8">
            <a:extLst>
              <a:ext uri="{FF2B5EF4-FFF2-40B4-BE49-F238E27FC236}">
                <a16:creationId xmlns:a16="http://schemas.microsoft.com/office/drawing/2014/main" id="{88DD438C-E532-4E41-A3D6-69D6CA996CE5}"/>
              </a:ext>
            </a:extLst>
          </p:cNvPr>
          <p:cNvSpPr txBox="1"/>
          <p:nvPr/>
        </p:nvSpPr>
        <p:spPr>
          <a:xfrm>
            <a:off x="4572000" y="6528706"/>
            <a:ext cx="4200313" cy="261610"/>
          </a:xfrm>
          <a:prstGeom prst="rect">
            <a:avLst/>
          </a:prstGeom>
          <a:noFill/>
        </p:spPr>
        <p:txBody>
          <a:bodyPr wrap="square" rtlCol="0">
            <a:spAutoFit/>
          </a:bodyPr>
          <a:lstStyle/>
          <a:p>
            <a:pPr algn="r"/>
            <a:r>
              <a:rPr lang="en-US" altLang="ja-JP" sz="1100" dirty="0"/>
              <a:t>(</a:t>
            </a:r>
            <a:r>
              <a:rPr lang="ja-JP" altLang="en-US" sz="1100" dirty="0"/>
              <a:t>辻哲也「がんのリハビリテーション」メヂカルフレンド社より</a:t>
            </a:r>
            <a:r>
              <a:rPr lang="en-US" altLang="ja-JP" sz="1100" dirty="0"/>
              <a:t>)</a:t>
            </a:r>
            <a:endParaRPr lang="ja-JP" altLang="en-US" sz="1100" dirty="0"/>
          </a:p>
        </p:txBody>
      </p:sp>
    </p:spTree>
    <p:extLst>
      <p:ext uri="{BB962C8B-B14F-4D97-AF65-F5344CB8AC3E}">
        <p14:creationId xmlns:p14="http://schemas.microsoft.com/office/powerpoint/2010/main" val="2705583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6F5ECD18-E79D-4843-8E0D-0885321CC9F4}"/>
              </a:ext>
            </a:extLst>
          </p:cNvPr>
          <p:cNvGraphicFramePr>
            <a:graphicFrameLocks noGrp="1"/>
          </p:cNvGraphicFramePr>
          <p:nvPr>
            <p:extLst>
              <p:ext uri="{D42A27DB-BD31-4B8C-83A1-F6EECF244321}">
                <p14:modId xmlns:p14="http://schemas.microsoft.com/office/powerpoint/2010/main" val="2123678811"/>
              </p:ext>
            </p:extLst>
          </p:nvPr>
        </p:nvGraphicFramePr>
        <p:xfrm>
          <a:off x="647113" y="1280159"/>
          <a:ext cx="8004516" cy="5071401"/>
        </p:xfrm>
        <a:graphic>
          <a:graphicData uri="http://schemas.openxmlformats.org/drawingml/2006/table">
            <a:tbl>
              <a:tblPr firstRow="1" bandRow="1">
                <a:tableStyleId>{5C22544A-7EE6-4342-B048-85BDC9FD1C3A}</a:tableStyleId>
              </a:tblPr>
              <a:tblGrid>
                <a:gridCol w="4002258">
                  <a:extLst>
                    <a:ext uri="{9D8B030D-6E8A-4147-A177-3AD203B41FA5}">
                      <a16:colId xmlns:a16="http://schemas.microsoft.com/office/drawing/2014/main" val="3004850367"/>
                    </a:ext>
                  </a:extLst>
                </a:gridCol>
                <a:gridCol w="4002258">
                  <a:extLst>
                    <a:ext uri="{9D8B030D-6E8A-4147-A177-3AD203B41FA5}">
                      <a16:colId xmlns:a16="http://schemas.microsoft.com/office/drawing/2014/main" val="1558834358"/>
                    </a:ext>
                  </a:extLst>
                </a:gridCol>
              </a:tblGrid>
              <a:tr h="781478">
                <a:tc>
                  <a:txBody>
                    <a:bodyPr/>
                    <a:lstStyle/>
                    <a:p>
                      <a:pPr algn="ctr"/>
                      <a:r>
                        <a:rPr kumimoji="1" lang="ja-JP" altLang="en-US" sz="2400" b="1" dirty="0"/>
                        <a:t>専門職向け</a:t>
                      </a:r>
                    </a:p>
                  </a:txBody>
                  <a:tcPr anchor="ctr"/>
                </a:tc>
                <a:tc>
                  <a:txBody>
                    <a:bodyPr/>
                    <a:lstStyle/>
                    <a:p>
                      <a:pPr algn="ctr"/>
                      <a:r>
                        <a:rPr kumimoji="1" lang="ja-JP" altLang="en-US" sz="2400" b="1" dirty="0"/>
                        <a:t>患者向け</a:t>
                      </a:r>
                    </a:p>
                  </a:txBody>
                  <a:tcPr anchor="ctr"/>
                </a:tc>
                <a:extLst>
                  <a:ext uri="{0D108BD9-81ED-4DB2-BD59-A6C34878D82A}">
                    <a16:rowId xmlns:a16="http://schemas.microsoft.com/office/drawing/2014/main" val="3095668001"/>
                  </a:ext>
                </a:extLst>
              </a:tr>
              <a:tr h="1309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t>がんのリハビリテーション</a:t>
                      </a:r>
                      <a:endParaRPr lang="en-US" altLang="ja-JP" sz="2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t>ガイドライン</a:t>
                      </a:r>
                      <a:endParaRPr kumimoji="1" lang="en-US" altLang="ja-JP" sz="2400" b="1" dirty="0"/>
                    </a:p>
                  </a:txBody>
                  <a:tcPr anchor="ctr"/>
                </a:tc>
                <a:tc>
                  <a:txBody>
                    <a:bodyPr/>
                    <a:lstStyle/>
                    <a:p>
                      <a:pPr algn="ctr"/>
                      <a:r>
                        <a:rPr kumimoji="1" lang="ja-JP" altLang="en-US" sz="2400" b="1" dirty="0"/>
                        <a:t>がんの療養と</a:t>
                      </a:r>
                      <a:endParaRPr kumimoji="1" lang="en-US" altLang="ja-JP" sz="2400" b="1" dirty="0"/>
                    </a:p>
                    <a:p>
                      <a:pPr algn="ctr"/>
                      <a:r>
                        <a:rPr kumimoji="1" lang="ja-JP" altLang="en-US" sz="2400" b="1" dirty="0"/>
                        <a:t>リハビリテーション</a:t>
                      </a:r>
                    </a:p>
                  </a:txBody>
                  <a:tcPr anchor="ctr"/>
                </a:tc>
                <a:extLst>
                  <a:ext uri="{0D108BD9-81ED-4DB2-BD59-A6C34878D82A}">
                    <a16:rowId xmlns:a16="http://schemas.microsoft.com/office/drawing/2014/main" val="1709753897"/>
                  </a:ext>
                </a:extLst>
              </a:tr>
              <a:tr h="2980756">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624338925"/>
                  </a:ext>
                </a:extLst>
              </a:tr>
            </a:tbl>
          </a:graphicData>
        </a:graphic>
      </p:graphicFrame>
      <p:sp>
        <p:nvSpPr>
          <p:cNvPr id="8" name="タイトル 1">
            <a:extLst>
              <a:ext uri="{FF2B5EF4-FFF2-40B4-BE49-F238E27FC236}">
                <a16:creationId xmlns:a16="http://schemas.microsoft.com/office/drawing/2014/main" id="{02EBE8C0-4811-4CE2-8011-6BC860A90E54}"/>
              </a:ext>
            </a:extLst>
          </p:cNvPr>
          <p:cNvSpPr txBox="1">
            <a:spLocks/>
          </p:cNvSpPr>
          <p:nvPr/>
        </p:nvSpPr>
        <p:spPr>
          <a:xfrm>
            <a:off x="1361361" y="506438"/>
            <a:ext cx="7886700" cy="59147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t>がんのリハビリテーション</a:t>
            </a:r>
            <a:endParaRPr lang="ja-JP" altLang="en-US" dirty="0"/>
          </a:p>
        </p:txBody>
      </p:sp>
      <p:sp>
        <p:nvSpPr>
          <p:cNvPr id="9" name="正方形/長方形 8">
            <a:extLst>
              <a:ext uri="{FF2B5EF4-FFF2-40B4-BE49-F238E27FC236}">
                <a16:creationId xmlns:a16="http://schemas.microsoft.com/office/drawing/2014/main" id="{9C5C7CCB-CBD7-4D47-BBCA-3D7345819D7D}"/>
              </a:ext>
            </a:extLst>
          </p:cNvPr>
          <p:cNvSpPr/>
          <p:nvPr/>
        </p:nvSpPr>
        <p:spPr>
          <a:xfrm>
            <a:off x="104402" y="136599"/>
            <a:ext cx="1915909" cy="300082"/>
          </a:xfrm>
          <a:prstGeom prst="rect">
            <a:avLst/>
          </a:prstGeom>
        </p:spPr>
        <p:txBody>
          <a:bodyPr wrap="none">
            <a:spAutoFit/>
          </a:bodyPr>
          <a:lstStyle/>
          <a:p>
            <a:r>
              <a:rPr lang="ja-JP" altLang="en-US" sz="1350" dirty="0"/>
              <a:t>２．末期がんへの理解</a:t>
            </a:r>
          </a:p>
        </p:txBody>
      </p:sp>
      <p:pic>
        <p:nvPicPr>
          <p:cNvPr id="11" name="コンテンツ プレースホルダー 8">
            <a:extLst>
              <a:ext uri="{FF2B5EF4-FFF2-40B4-BE49-F238E27FC236}">
                <a16:creationId xmlns:a16="http://schemas.microsoft.com/office/drawing/2014/main" id="{A0EF3C4F-5A4D-4BC2-914B-4BE5A8E40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361" y="3600513"/>
            <a:ext cx="2571429" cy="2571429"/>
          </a:xfrm>
          <a:prstGeom prst="rect">
            <a:avLst/>
          </a:prstGeom>
        </p:spPr>
      </p:pic>
      <p:pic>
        <p:nvPicPr>
          <p:cNvPr id="12" name="コンテンツ プレースホルダー 10">
            <a:extLst>
              <a:ext uri="{FF2B5EF4-FFF2-40B4-BE49-F238E27FC236}">
                <a16:creationId xmlns:a16="http://schemas.microsoft.com/office/drawing/2014/main" id="{CE4BFAE2-8ACF-4437-89F4-3C4CB6C77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903" y="3600513"/>
            <a:ext cx="2571429" cy="2571429"/>
          </a:xfrm>
          <a:prstGeom prst="rect">
            <a:avLst/>
          </a:prstGeom>
        </p:spPr>
      </p:pic>
      <p:sp>
        <p:nvSpPr>
          <p:cNvPr id="13" name="テキスト ボックス 12">
            <a:extLst>
              <a:ext uri="{FF2B5EF4-FFF2-40B4-BE49-F238E27FC236}">
                <a16:creationId xmlns:a16="http://schemas.microsoft.com/office/drawing/2014/main" id="{F0CE5511-20DB-489E-A51C-3A2FEBE8084C}"/>
              </a:ext>
            </a:extLst>
          </p:cNvPr>
          <p:cNvSpPr txBox="1"/>
          <p:nvPr/>
        </p:nvSpPr>
        <p:spPr>
          <a:xfrm>
            <a:off x="647113" y="6425282"/>
            <a:ext cx="4127418" cy="261610"/>
          </a:xfrm>
          <a:prstGeom prst="rect">
            <a:avLst/>
          </a:prstGeom>
          <a:noFill/>
        </p:spPr>
        <p:txBody>
          <a:bodyPr wrap="square" rtlCol="0">
            <a:spAutoFit/>
          </a:bodyPr>
          <a:lstStyle/>
          <a:p>
            <a:pPr algn="ctr"/>
            <a:r>
              <a:rPr lang="en-US" altLang="ja-JP" sz="1100" dirty="0"/>
              <a:t>((</a:t>
            </a:r>
            <a:r>
              <a:rPr lang="ja-JP" altLang="en-US" sz="1100" dirty="0"/>
              <a:t>公社</a:t>
            </a:r>
            <a:r>
              <a:rPr lang="en-US" altLang="ja-JP" sz="1100" dirty="0"/>
              <a:t>)</a:t>
            </a:r>
            <a:r>
              <a:rPr lang="ja-JP" altLang="en-US" sz="1100" dirty="0"/>
              <a:t>日本リハビリテーション医学会</a:t>
            </a:r>
            <a:r>
              <a:rPr lang="en-US" altLang="ja-JP" sz="1100" dirty="0"/>
              <a:t>(</a:t>
            </a:r>
            <a:r>
              <a:rPr lang="ja-JP" altLang="en-US" sz="1100" dirty="0"/>
              <a:t>金原出版</a:t>
            </a:r>
            <a:r>
              <a:rPr lang="en-US" altLang="ja-JP" sz="1100" dirty="0"/>
              <a:t>)</a:t>
            </a:r>
            <a:r>
              <a:rPr lang="ja-JP" altLang="en-US" sz="1100" dirty="0"/>
              <a:t>より</a:t>
            </a:r>
            <a:r>
              <a:rPr lang="en-US" altLang="ja-JP" sz="1100" dirty="0"/>
              <a:t>)</a:t>
            </a:r>
            <a:endParaRPr lang="ja-JP" altLang="en-US" sz="1100" dirty="0"/>
          </a:p>
        </p:txBody>
      </p:sp>
      <p:sp>
        <p:nvSpPr>
          <p:cNvPr id="14" name="テキスト ボックス 13">
            <a:extLst>
              <a:ext uri="{FF2B5EF4-FFF2-40B4-BE49-F238E27FC236}">
                <a16:creationId xmlns:a16="http://schemas.microsoft.com/office/drawing/2014/main" id="{DCF4EB7D-B15C-44E9-976E-744DA99C873B}"/>
              </a:ext>
            </a:extLst>
          </p:cNvPr>
          <p:cNvSpPr txBox="1"/>
          <p:nvPr/>
        </p:nvSpPr>
        <p:spPr>
          <a:xfrm>
            <a:off x="4647908" y="6425282"/>
            <a:ext cx="4127418" cy="261610"/>
          </a:xfrm>
          <a:prstGeom prst="rect">
            <a:avLst/>
          </a:prstGeom>
          <a:noFill/>
        </p:spPr>
        <p:txBody>
          <a:bodyPr wrap="square" rtlCol="0">
            <a:spAutoFit/>
          </a:bodyPr>
          <a:lstStyle/>
          <a:p>
            <a:pPr algn="ctr"/>
            <a:r>
              <a:rPr lang="en-US" altLang="ja-JP" sz="1100" dirty="0"/>
              <a:t>(</a:t>
            </a:r>
            <a:r>
              <a:rPr lang="ja-JP" altLang="en-US" sz="1100" dirty="0"/>
              <a:t>国立がん研究センター がん情報サービス</a:t>
            </a:r>
            <a:r>
              <a:rPr lang="en-US" altLang="ja-JP" sz="1100" dirty="0"/>
              <a:t>HP</a:t>
            </a:r>
            <a:r>
              <a:rPr lang="ja-JP" altLang="en-US" sz="1100" dirty="0"/>
              <a:t>より</a:t>
            </a:r>
            <a:r>
              <a:rPr lang="en-US" altLang="ja-JP" sz="1100" dirty="0"/>
              <a:t>)</a:t>
            </a:r>
            <a:endParaRPr lang="ja-JP" altLang="en-US" sz="1100" dirty="0"/>
          </a:p>
        </p:txBody>
      </p:sp>
    </p:spTree>
    <p:extLst>
      <p:ext uri="{BB962C8B-B14F-4D97-AF65-F5344CB8AC3E}">
        <p14:creationId xmlns:p14="http://schemas.microsoft.com/office/powerpoint/2010/main" val="1893332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AACC3D-80EB-44C3-A70B-8FD8F389DE4C}"/>
              </a:ext>
            </a:extLst>
          </p:cNvPr>
          <p:cNvSpPr>
            <a:spLocks noGrp="1"/>
          </p:cNvSpPr>
          <p:nvPr>
            <p:ph type="title"/>
          </p:nvPr>
        </p:nvSpPr>
        <p:spPr>
          <a:xfrm>
            <a:off x="759277" y="1048222"/>
            <a:ext cx="4248152" cy="994172"/>
          </a:xfrm>
        </p:spPr>
        <p:txBody>
          <a:bodyPr>
            <a:normAutofit/>
          </a:bodyPr>
          <a:lstStyle/>
          <a:p>
            <a:r>
              <a:rPr lang="ja-JP" altLang="en-US" sz="4050" dirty="0"/>
              <a:t>本日の内容</a:t>
            </a:r>
          </a:p>
        </p:txBody>
      </p:sp>
      <p:sp>
        <p:nvSpPr>
          <p:cNvPr id="3" name="タイトル 1">
            <a:extLst>
              <a:ext uri="{FF2B5EF4-FFF2-40B4-BE49-F238E27FC236}">
                <a16:creationId xmlns:a16="http://schemas.microsoft.com/office/drawing/2014/main" id="{0EF38F30-6381-43DF-A476-6A92518CB9FB}"/>
              </a:ext>
            </a:extLst>
          </p:cNvPr>
          <p:cNvSpPr txBox="1">
            <a:spLocks/>
          </p:cNvSpPr>
          <p:nvPr/>
        </p:nvSpPr>
        <p:spPr>
          <a:xfrm>
            <a:off x="1487033" y="2042394"/>
            <a:ext cx="6402161" cy="309832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3000" b="1" dirty="0">
                <a:effectLst>
                  <a:outerShdw blurRad="38100" dist="38100" dir="2700000" algn="tl">
                    <a:srgbClr val="000000">
                      <a:alpha val="43137"/>
                    </a:srgbClr>
                  </a:outerShdw>
                </a:effectLst>
              </a:rPr>
              <a:t>１．がんの在宅緩和ケアの特徴</a:t>
            </a:r>
            <a:endParaRPr lang="en-US" altLang="ja-JP" sz="3000" b="1" dirty="0">
              <a:effectLst>
                <a:outerShdw blurRad="38100" dist="38100" dir="2700000" algn="tl">
                  <a:srgbClr val="000000">
                    <a:alpha val="43137"/>
                  </a:srgbClr>
                </a:outerShdw>
              </a:effectLst>
            </a:endParaRPr>
          </a:p>
          <a:p>
            <a:pPr>
              <a:lnSpc>
                <a:spcPct val="150000"/>
              </a:lnSpc>
            </a:pPr>
            <a:r>
              <a:rPr lang="ja-JP" altLang="en-US" sz="3000" b="1" dirty="0">
                <a:effectLst>
                  <a:outerShdw blurRad="38100" dist="38100" dir="2700000" algn="tl">
                    <a:srgbClr val="000000">
                      <a:alpha val="43137"/>
                    </a:srgbClr>
                  </a:outerShdw>
                </a:effectLst>
              </a:rPr>
              <a:t>２．末期がんへの理解</a:t>
            </a:r>
            <a:endParaRPr lang="en-US" altLang="ja-JP" sz="3000" b="1" dirty="0">
              <a:effectLst>
                <a:outerShdw blurRad="38100" dist="38100" dir="2700000" algn="tl">
                  <a:srgbClr val="000000">
                    <a:alpha val="43137"/>
                  </a:srgbClr>
                </a:outerShdw>
              </a:effectLst>
            </a:endParaRPr>
          </a:p>
          <a:p>
            <a:pPr>
              <a:lnSpc>
                <a:spcPct val="150000"/>
              </a:lnSpc>
            </a:pPr>
            <a:r>
              <a:rPr lang="ja-JP" altLang="en-US" sz="3000" b="1" dirty="0">
                <a:effectLst>
                  <a:outerShdw blurRad="38100" dist="38100" dir="2700000" algn="tl">
                    <a:srgbClr val="000000">
                      <a:alpha val="43137"/>
                    </a:srgbClr>
                  </a:outerShdw>
                </a:effectLst>
              </a:rPr>
              <a:t>３．作業療法士は何ができるか？</a:t>
            </a:r>
            <a:endParaRPr lang="en-US" altLang="ja-JP" sz="3000" b="1" dirty="0">
              <a:effectLst>
                <a:outerShdw blurRad="38100" dist="38100" dir="2700000" algn="tl">
                  <a:srgbClr val="000000">
                    <a:alpha val="43137"/>
                  </a:srgbClr>
                </a:outerShdw>
              </a:effectLst>
            </a:endParaRPr>
          </a:p>
          <a:p>
            <a:pPr>
              <a:lnSpc>
                <a:spcPct val="150000"/>
              </a:lnSpc>
            </a:pPr>
            <a:r>
              <a:rPr lang="ja-JP" altLang="en-US" sz="3000" b="1" dirty="0">
                <a:effectLst>
                  <a:outerShdw blurRad="38100" dist="38100" dir="2700000" algn="tl">
                    <a:srgbClr val="000000">
                      <a:alpha val="43137"/>
                    </a:srgbClr>
                  </a:outerShdw>
                </a:effectLst>
              </a:rPr>
              <a:t>４．事例紹介</a:t>
            </a:r>
            <a:endParaRPr lang="en-US" altLang="ja-JP" sz="3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277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4">
            <a:extLst>
              <a:ext uri="{FF2B5EF4-FFF2-40B4-BE49-F238E27FC236}">
                <a16:creationId xmlns:a16="http://schemas.microsoft.com/office/drawing/2014/main" id="{70742A26-0BB5-4FEB-B216-0EFD86DC1E91}"/>
              </a:ext>
            </a:extLst>
          </p:cNvPr>
          <p:cNvSpPr txBox="1">
            <a:spLocks/>
          </p:cNvSpPr>
          <p:nvPr/>
        </p:nvSpPr>
        <p:spPr>
          <a:xfrm>
            <a:off x="1895956" y="4922333"/>
            <a:ext cx="5352086" cy="1412780"/>
          </a:xfrm>
          <a:prstGeom prst="rect">
            <a:avLst/>
          </a:prstGeom>
          <a:effectLst>
            <a:innerShdw blurRad="177800" dir="3840000">
              <a:prstClr val="black"/>
            </a:innerShdw>
          </a:effectLst>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20000"/>
              </a:lnSpc>
            </a:pPr>
            <a:r>
              <a:rPr lang="ja-JP" altLang="en-US" sz="4000" b="1" dirty="0">
                <a:solidFill>
                  <a:srgbClr val="C00000"/>
                </a:solidFill>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rPr>
              <a:t>作業療法士</a:t>
            </a:r>
            <a:r>
              <a:rPr lang="ja-JP" altLang="en-US" sz="4000" b="1" dirty="0">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rPr>
              <a:t>だからこそできる</a:t>
            </a:r>
            <a:endParaRPr lang="en-US" altLang="ja-JP" sz="4000" b="1" dirty="0">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endParaRPr>
          </a:p>
          <a:p>
            <a:pPr algn="ctr">
              <a:lnSpc>
                <a:spcPct val="120000"/>
              </a:lnSpc>
            </a:pPr>
            <a:r>
              <a:rPr lang="ja-JP" altLang="en-US" sz="4000" b="1" dirty="0">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rPr>
              <a:t>サポートとは･･･？</a:t>
            </a:r>
            <a:endParaRPr lang="en-US" altLang="ja-JP" sz="4000" b="1" dirty="0">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endParaRPr>
          </a:p>
        </p:txBody>
      </p:sp>
      <p:sp>
        <p:nvSpPr>
          <p:cNvPr id="8" name="正方形/長方形 7">
            <a:extLst>
              <a:ext uri="{FF2B5EF4-FFF2-40B4-BE49-F238E27FC236}">
                <a16:creationId xmlns:a16="http://schemas.microsoft.com/office/drawing/2014/main" id="{FADC7883-E696-48AA-BFBD-C82B8D69299A}"/>
              </a:ext>
            </a:extLst>
          </p:cNvPr>
          <p:cNvSpPr/>
          <p:nvPr/>
        </p:nvSpPr>
        <p:spPr>
          <a:xfrm>
            <a:off x="147945" y="165627"/>
            <a:ext cx="1915909" cy="300082"/>
          </a:xfrm>
          <a:prstGeom prst="rect">
            <a:avLst/>
          </a:prstGeom>
        </p:spPr>
        <p:txBody>
          <a:bodyPr wrap="none">
            <a:spAutoFit/>
          </a:bodyPr>
          <a:lstStyle/>
          <a:p>
            <a:r>
              <a:rPr lang="ja-JP" altLang="en-US" sz="1350" dirty="0"/>
              <a:t>２．末期がんへの理解</a:t>
            </a:r>
          </a:p>
        </p:txBody>
      </p:sp>
      <p:sp>
        <p:nvSpPr>
          <p:cNvPr id="10" name="タイトル 4">
            <a:extLst>
              <a:ext uri="{FF2B5EF4-FFF2-40B4-BE49-F238E27FC236}">
                <a16:creationId xmlns:a16="http://schemas.microsoft.com/office/drawing/2014/main" id="{31BBA861-9C73-44DF-8429-634F9F1E922C}"/>
              </a:ext>
            </a:extLst>
          </p:cNvPr>
          <p:cNvSpPr txBox="1">
            <a:spLocks/>
          </p:cNvSpPr>
          <p:nvPr/>
        </p:nvSpPr>
        <p:spPr>
          <a:xfrm>
            <a:off x="801859" y="746929"/>
            <a:ext cx="8215532" cy="16940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70000"/>
              </a:lnSpc>
            </a:pPr>
            <a:r>
              <a:rPr lang="ja-JP" altLang="en-US" sz="3300" dirty="0"/>
              <a:t>末期がんの症状緩和自体が目的になって</a:t>
            </a:r>
            <a:endParaRPr lang="en-US" altLang="ja-JP" sz="3300" dirty="0"/>
          </a:p>
          <a:p>
            <a:pPr>
              <a:lnSpc>
                <a:spcPct val="170000"/>
              </a:lnSpc>
            </a:pPr>
            <a:r>
              <a:rPr lang="ja-JP" altLang="en-US" sz="3300" dirty="0"/>
              <a:t>いませんか</a:t>
            </a:r>
            <a:r>
              <a:rPr lang="en-US" altLang="ja-JP" sz="3300" dirty="0"/>
              <a:t>…</a:t>
            </a:r>
            <a:r>
              <a:rPr lang="ja-JP" altLang="en-US" sz="3300" dirty="0"/>
              <a:t>？</a:t>
            </a:r>
          </a:p>
        </p:txBody>
      </p:sp>
      <p:sp>
        <p:nvSpPr>
          <p:cNvPr id="12" name="タイトル 4">
            <a:extLst>
              <a:ext uri="{FF2B5EF4-FFF2-40B4-BE49-F238E27FC236}">
                <a16:creationId xmlns:a16="http://schemas.microsoft.com/office/drawing/2014/main" id="{A942FEEF-BE67-4252-BF92-18009E7FDFA4}"/>
              </a:ext>
            </a:extLst>
          </p:cNvPr>
          <p:cNvSpPr txBox="1">
            <a:spLocks/>
          </p:cNvSpPr>
          <p:nvPr/>
        </p:nvSpPr>
        <p:spPr>
          <a:xfrm>
            <a:off x="932775" y="2823256"/>
            <a:ext cx="7165946" cy="1817857"/>
          </a:xfrm>
          <a:prstGeom prst="rect">
            <a:avLst/>
          </a:prstGeom>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70000"/>
              </a:lnSpc>
            </a:pPr>
            <a:r>
              <a:rPr lang="ja-JP" altLang="en-US" sz="4050" b="1" dirty="0">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rPr>
              <a:t>最期までその人らしく</a:t>
            </a:r>
            <a:endParaRPr lang="en-US" altLang="ja-JP" sz="4050" b="1" dirty="0">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endParaRPr>
          </a:p>
          <a:p>
            <a:pPr algn="ctr">
              <a:lnSpc>
                <a:spcPct val="170000"/>
              </a:lnSpc>
            </a:pPr>
            <a:r>
              <a:rPr lang="ja-JP" altLang="en-US" sz="4050" b="1" dirty="0">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rPr>
              <a:t>生き抜くために･･･</a:t>
            </a:r>
            <a:endParaRPr lang="en-US" altLang="ja-JP" sz="4050" b="1" dirty="0">
              <a:effectLst>
                <a:outerShdw blurRad="38100" dist="38100" dir="2700000" algn="tl">
                  <a:srgbClr val="000000">
                    <a:alpha val="43137"/>
                  </a:srgbClr>
                </a:outerShdw>
              </a:effectLst>
              <a:latin typeface="AR P明朝体U" panose="020B0600010101010101" pitchFamily="50" charset="-128"/>
              <a:ea typeface="AR P明朝体U" panose="020B0600010101010101" pitchFamily="50" charset="-128"/>
            </a:endParaRPr>
          </a:p>
        </p:txBody>
      </p:sp>
    </p:spTree>
    <p:extLst>
      <p:ext uri="{BB962C8B-B14F-4D97-AF65-F5344CB8AC3E}">
        <p14:creationId xmlns:p14="http://schemas.microsoft.com/office/powerpoint/2010/main" val="152085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04719A0-9CAE-4529-B1E7-8EEBC9966B04}"/>
              </a:ext>
            </a:extLst>
          </p:cNvPr>
          <p:cNvSpPr>
            <a:spLocks noGrp="1"/>
          </p:cNvSpPr>
          <p:nvPr>
            <p:ph type="title"/>
          </p:nvPr>
        </p:nvSpPr>
        <p:spPr>
          <a:xfrm>
            <a:off x="347049" y="268329"/>
            <a:ext cx="8482716" cy="939914"/>
          </a:xfrm>
        </p:spPr>
        <p:txBody>
          <a:bodyPr>
            <a:noAutofit/>
          </a:bodyPr>
          <a:lstStyle/>
          <a:p>
            <a:r>
              <a:rPr lang="ja-JP" altLang="en-US" sz="4800" b="1" dirty="0">
                <a:solidFill>
                  <a:srgbClr val="002060"/>
                </a:solidFill>
                <a:effectLst>
                  <a:outerShdw blurRad="38100" dist="38100" dir="2700000" algn="tl">
                    <a:srgbClr val="000000">
                      <a:alpha val="43137"/>
                    </a:srgbClr>
                  </a:outerShdw>
                </a:effectLst>
              </a:rPr>
              <a:t>３</a:t>
            </a:r>
            <a:r>
              <a:rPr lang="en-US" altLang="ja-JP" sz="4800" b="1" dirty="0">
                <a:solidFill>
                  <a:srgbClr val="002060"/>
                </a:solidFill>
                <a:effectLst>
                  <a:outerShdw blurRad="38100" dist="38100" dir="2700000" algn="tl">
                    <a:srgbClr val="000000">
                      <a:alpha val="43137"/>
                    </a:srgbClr>
                  </a:outerShdw>
                </a:effectLst>
              </a:rPr>
              <a:t>.</a:t>
            </a:r>
            <a:r>
              <a:rPr lang="ja-JP" altLang="en-US" sz="4800" b="1" dirty="0">
                <a:solidFill>
                  <a:srgbClr val="002060"/>
                </a:solidFill>
                <a:effectLst>
                  <a:outerShdw blurRad="38100" dist="38100" dir="2700000" algn="tl">
                    <a:srgbClr val="000000">
                      <a:alpha val="43137"/>
                    </a:srgbClr>
                  </a:outerShdw>
                </a:effectLst>
              </a:rPr>
              <a:t>作業療法士は何ができるか</a:t>
            </a:r>
            <a:endParaRPr kumimoji="1" lang="ja-JP" altLang="en-US" sz="4800" b="1" dirty="0">
              <a:solidFill>
                <a:srgbClr val="002060"/>
              </a:solidFill>
              <a:effectLst>
                <a:outerShdw blurRad="38100" dist="38100" dir="2700000" algn="tl">
                  <a:srgbClr val="000000">
                    <a:alpha val="43137"/>
                  </a:srgbClr>
                </a:outerShdw>
              </a:effectLst>
            </a:endParaRPr>
          </a:p>
        </p:txBody>
      </p:sp>
      <p:graphicFrame>
        <p:nvGraphicFramePr>
          <p:cNvPr id="15" name="コンテンツ プレースホルダー 3">
            <a:extLst>
              <a:ext uri="{FF2B5EF4-FFF2-40B4-BE49-F238E27FC236}">
                <a16:creationId xmlns:a16="http://schemas.microsoft.com/office/drawing/2014/main" id="{B3C517EA-12C1-43F3-ABDD-83F7A0F2B214}"/>
              </a:ext>
            </a:extLst>
          </p:cNvPr>
          <p:cNvGraphicFramePr>
            <a:graphicFrameLocks/>
          </p:cNvGraphicFramePr>
          <p:nvPr>
            <p:extLst>
              <p:ext uri="{D42A27DB-BD31-4B8C-83A1-F6EECF244321}">
                <p14:modId xmlns:p14="http://schemas.microsoft.com/office/powerpoint/2010/main" val="1484614725"/>
              </p:ext>
            </p:extLst>
          </p:nvPr>
        </p:nvGraphicFramePr>
        <p:xfrm>
          <a:off x="513522" y="1404257"/>
          <a:ext cx="8149771" cy="4816930"/>
        </p:xfrm>
        <a:graphic>
          <a:graphicData uri="http://schemas.openxmlformats.org/drawingml/2006/table">
            <a:tbl>
              <a:tblPr firstRow="1" bandRow="1">
                <a:tableStyleId>{5C22544A-7EE6-4342-B048-85BDC9FD1C3A}</a:tableStyleId>
              </a:tblPr>
              <a:tblGrid>
                <a:gridCol w="8149771">
                  <a:extLst>
                    <a:ext uri="{9D8B030D-6E8A-4147-A177-3AD203B41FA5}">
                      <a16:colId xmlns:a16="http://schemas.microsoft.com/office/drawing/2014/main" val="4227104264"/>
                    </a:ext>
                  </a:extLst>
                </a:gridCol>
              </a:tblGrid>
              <a:tr h="850869">
                <a:tc>
                  <a:txBody>
                    <a:bodyPr/>
                    <a:lstStyle/>
                    <a:p>
                      <a:pPr algn="ctr"/>
                      <a:r>
                        <a:rPr kumimoji="1" lang="ja-JP" altLang="en-US" sz="3200" b="1" i="0" kern="1200" dirty="0">
                          <a:solidFill>
                            <a:schemeClr val="lt1"/>
                          </a:solidFill>
                          <a:effectLst>
                            <a:outerShdw blurRad="38100" dist="38100" dir="2700000" algn="tl">
                              <a:srgbClr val="000000">
                                <a:alpha val="43137"/>
                              </a:srgbClr>
                            </a:outerShdw>
                          </a:effectLst>
                          <a:latin typeface="+mn-lt"/>
                          <a:ea typeface="+mn-ea"/>
                          <a:cs typeface="+mn-cs"/>
                        </a:rPr>
                        <a:t>作業療法の定義</a:t>
                      </a:r>
                      <a:endParaRPr kumimoji="1" lang="ja-JP" altLang="en-US" sz="6000" b="1" dirty="0">
                        <a:effectLst>
                          <a:outerShdw blurRad="38100" dist="38100" dir="2700000" algn="tl">
                            <a:srgbClr val="000000">
                              <a:alpha val="43137"/>
                            </a:srgbClr>
                          </a:outerShdw>
                        </a:effectLst>
                      </a:endParaRPr>
                    </a:p>
                  </a:txBody>
                  <a:tcPr marL="68580" marR="68580" marT="34290" marB="34290" anchor="ctr"/>
                </a:tc>
                <a:extLst>
                  <a:ext uri="{0D108BD9-81ED-4DB2-BD59-A6C34878D82A}">
                    <a16:rowId xmlns:a16="http://schemas.microsoft.com/office/drawing/2014/main" val="1627034177"/>
                  </a:ext>
                </a:extLst>
              </a:tr>
              <a:tr h="3966061">
                <a:tc>
                  <a:txBody>
                    <a:bodyPr/>
                    <a:lstStyle/>
                    <a:p>
                      <a:pPr algn="l">
                        <a:lnSpc>
                          <a:spcPct val="150000"/>
                        </a:lnSpc>
                      </a:pPr>
                      <a:r>
                        <a:rPr kumimoji="1" lang="ja-JP" altLang="en-US" sz="2400" b="0" i="0" kern="1200" dirty="0">
                          <a:solidFill>
                            <a:schemeClr val="dk1"/>
                          </a:solidFill>
                          <a:effectLst/>
                          <a:latin typeface="+mn-lt"/>
                          <a:ea typeface="+mn-ea"/>
                          <a:cs typeface="+mn-cs"/>
                        </a:rPr>
                        <a:t>　</a:t>
                      </a:r>
                      <a:r>
                        <a:rPr kumimoji="1" lang="ja-JP" altLang="en-US" sz="2800" b="1" i="0" kern="1200" dirty="0">
                          <a:solidFill>
                            <a:schemeClr val="dk1"/>
                          </a:solidFill>
                          <a:effectLst/>
                          <a:latin typeface="+mn-lt"/>
                          <a:ea typeface="+mn-ea"/>
                          <a:cs typeface="+mn-cs"/>
                        </a:rPr>
                        <a:t>作業療法</a:t>
                      </a:r>
                      <a:r>
                        <a:rPr kumimoji="1" lang="ja-JP" altLang="en-US" sz="2800" b="0" i="0" kern="1200" dirty="0">
                          <a:solidFill>
                            <a:schemeClr val="dk1"/>
                          </a:solidFill>
                          <a:effectLst/>
                          <a:latin typeface="+mn-lt"/>
                          <a:ea typeface="+mn-ea"/>
                          <a:cs typeface="+mn-cs"/>
                        </a:rPr>
                        <a:t>は、人々の健康と幸福を促進するために、医療、保健、福祉、教育、職業などの領域で行われる、</a:t>
                      </a:r>
                      <a:r>
                        <a:rPr kumimoji="1" lang="ja-JP" altLang="en-US" sz="2800" b="1" i="0" kern="1200" dirty="0">
                          <a:solidFill>
                            <a:schemeClr val="dk1"/>
                          </a:solidFill>
                          <a:effectLst/>
                          <a:latin typeface="+mn-lt"/>
                          <a:ea typeface="+mn-ea"/>
                          <a:cs typeface="+mn-cs"/>
                        </a:rPr>
                        <a:t>作業に焦点を当てた治療、指導、援助である</a:t>
                      </a:r>
                      <a:r>
                        <a:rPr kumimoji="1" lang="ja-JP" altLang="en-US" sz="2800" b="0" i="0" kern="1200" dirty="0">
                          <a:solidFill>
                            <a:schemeClr val="dk1"/>
                          </a:solidFill>
                          <a:effectLst/>
                          <a:latin typeface="+mn-lt"/>
                          <a:ea typeface="+mn-ea"/>
                          <a:cs typeface="+mn-cs"/>
                        </a:rPr>
                        <a:t>。“</a:t>
                      </a:r>
                      <a:r>
                        <a:rPr kumimoji="1" lang="ja-JP" altLang="en-US" sz="2800" b="1" i="0" kern="1200" dirty="0">
                          <a:solidFill>
                            <a:srgbClr val="C00000"/>
                          </a:solidFill>
                          <a:effectLst/>
                          <a:latin typeface="+mn-lt"/>
                          <a:ea typeface="+mn-ea"/>
                          <a:cs typeface="+mn-cs"/>
                        </a:rPr>
                        <a:t>作業</a:t>
                      </a:r>
                      <a:r>
                        <a:rPr kumimoji="1" lang="ja-JP" altLang="en-US" sz="2800" b="0" i="0" kern="1200" dirty="0">
                          <a:solidFill>
                            <a:schemeClr val="dk1"/>
                          </a:solidFill>
                          <a:effectLst/>
                          <a:latin typeface="+mn-lt"/>
                          <a:ea typeface="+mn-ea"/>
                          <a:cs typeface="+mn-cs"/>
                        </a:rPr>
                        <a:t>”とは 、</a:t>
                      </a:r>
                      <a:r>
                        <a:rPr kumimoji="1" lang="ja-JP" altLang="en-US" sz="2800" b="1" i="0" u="sng" kern="1200" dirty="0">
                          <a:solidFill>
                            <a:srgbClr val="C00000"/>
                          </a:solidFill>
                          <a:effectLst/>
                          <a:latin typeface="+mn-lt"/>
                          <a:ea typeface="+mn-ea"/>
                          <a:cs typeface="+mn-cs"/>
                        </a:rPr>
                        <a:t>対象となる人々にとって</a:t>
                      </a:r>
                      <a:endParaRPr kumimoji="1" lang="en-US" altLang="ja-JP" sz="2800" b="1" i="0" u="sng" kern="1200" dirty="0">
                        <a:solidFill>
                          <a:srgbClr val="C00000"/>
                        </a:solidFill>
                        <a:effectLst/>
                        <a:latin typeface="+mn-lt"/>
                        <a:ea typeface="+mn-ea"/>
                        <a:cs typeface="+mn-cs"/>
                      </a:endParaRPr>
                    </a:p>
                    <a:p>
                      <a:pPr algn="l">
                        <a:lnSpc>
                          <a:spcPct val="150000"/>
                        </a:lnSpc>
                      </a:pPr>
                      <a:r>
                        <a:rPr kumimoji="1" lang="ja-JP" altLang="en-US" sz="2800" b="1" i="0" u="sng" kern="1200" dirty="0">
                          <a:solidFill>
                            <a:srgbClr val="C00000"/>
                          </a:solidFill>
                          <a:effectLst/>
                          <a:latin typeface="+mn-lt"/>
                          <a:ea typeface="+mn-ea"/>
                          <a:cs typeface="+mn-cs"/>
                        </a:rPr>
                        <a:t>目的や価値を持つ生活行為</a:t>
                      </a:r>
                      <a:r>
                        <a:rPr kumimoji="1" lang="ja-JP" altLang="en-US" sz="2800" b="0" i="0" kern="1200" dirty="0">
                          <a:solidFill>
                            <a:schemeClr val="dk1"/>
                          </a:solidFill>
                          <a:effectLst/>
                          <a:latin typeface="+mn-lt"/>
                          <a:ea typeface="+mn-ea"/>
                          <a:cs typeface="+mn-cs"/>
                        </a:rPr>
                        <a:t>を指す。 </a:t>
                      </a:r>
                      <a:endParaRPr kumimoji="1" lang="ja-JP" altLang="en-US" sz="5000" dirty="0">
                        <a:solidFill>
                          <a:schemeClr val="tx1"/>
                        </a:solidFill>
                      </a:endParaRPr>
                    </a:p>
                  </a:txBody>
                  <a:tcPr marL="68580" marR="68580" marT="34290" marB="34290" anchor="ctr"/>
                </a:tc>
                <a:extLst>
                  <a:ext uri="{0D108BD9-81ED-4DB2-BD59-A6C34878D82A}">
                    <a16:rowId xmlns:a16="http://schemas.microsoft.com/office/drawing/2014/main" val="3361315592"/>
                  </a:ext>
                </a:extLst>
              </a:tr>
            </a:tbl>
          </a:graphicData>
        </a:graphic>
      </p:graphicFrame>
      <p:sp>
        <p:nvSpPr>
          <p:cNvPr id="17" name="テキスト ボックス 16">
            <a:extLst>
              <a:ext uri="{FF2B5EF4-FFF2-40B4-BE49-F238E27FC236}">
                <a16:creationId xmlns:a16="http://schemas.microsoft.com/office/drawing/2014/main" id="{CCC2EFDC-B6F3-448E-802D-1878D83617BB}"/>
              </a:ext>
            </a:extLst>
          </p:cNvPr>
          <p:cNvSpPr txBox="1"/>
          <p:nvPr/>
        </p:nvSpPr>
        <p:spPr>
          <a:xfrm>
            <a:off x="3953022" y="6290243"/>
            <a:ext cx="4710271" cy="261610"/>
          </a:xfrm>
          <a:prstGeom prst="rect">
            <a:avLst/>
          </a:prstGeom>
          <a:noFill/>
        </p:spPr>
        <p:txBody>
          <a:bodyPr wrap="square" rtlCol="0">
            <a:spAutoFit/>
          </a:bodyPr>
          <a:lstStyle/>
          <a:p>
            <a:pPr algn="r"/>
            <a:r>
              <a:rPr lang="en-US" altLang="ja-JP" sz="1100" dirty="0"/>
              <a:t>(</a:t>
            </a:r>
            <a:r>
              <a:rPr lang="ja-JP" altLang="en-US" sz="1100" dirty="0"/>
              <a:t>日本作業療法士協会　改定された「作業療法の定義」</a:t>
            </a:r>
            <a:r>
              <a:rPr lang="en-US" altLang="ja-JP" sz="1100" dirty="0"/>
              <a:t>2018</a:t>
            </a:r>
            <a:r>
              <a:rPr lang="ja-JP" altLang="en-US" sz="1100" dirty="0"/>
              <a:t>　より</a:t>
            </a:r>
            <a:r>
              <a:rPr lang="en-US" altLang="ja-JP" sz="1100" dirty="0"/>
              <a:t>)</a:t>
            </a:r>
            <a:endParaRPr lang="ja-JP" altLang="en-US" sz="1100" dirty="0"/>
          </a:p>
        </p:txBody>
      </p:sp>
    </p:spTree>
    <p:extLst>
      <p:ext uri="{BB962C8B-B14F-4D97-AF65-F5344CB8AC3E}">
        <p14:creationId xmlns:p14="http://schemas.microsoft.com/office/powerpoint/2010/main" val="2531464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B227D-0837-4286-A547-9617F1D74EBC}"/>
              </a:ext>
            </a:extLst>
          </p:cNvPr>
          <p:cNvSpPr>
            <a:spLocks noGrp="1"/>
          </p:cNvSpPr>
          <p:nvPr>
            <p:ph type="title"/>
          </p:nvPr>
        </p:nvSpPr>
        <p:spPr>
          <a:xfrm>
            <a:off x="653142" y="492954"/>
            <a:ext cx="7576457" cy="757948"/>
          </a:xfrm>
        </p:spPr>
        <p:txBody>
          <a:bodyPr>
            <a:normAutofit/>
          </a:bodyPr>
          <a:lstStyle/>
          <a:p>
            <a:pPr algn="ctr"/>
            <a:r>
              <a:rPr lang="ja-JP" altLang="en-US" sz="2800" b="1" dirty="0">
                <a:effectLst>
                  <a:outerShdw blurRad="38100" dist="38100" dir="2700000" algn="tl">
                    <a:srgbClr val="000000">
                      <a:alpha val="43137"/>
                    </a:srgbClr>
                  </a:outerShdw>
                </a:effectLst>
              </a:rPr>
              <a:t>「末期がん患者に対する作業療法士の関わり」</a:t>
            </a:r>
          </a:p>
        </p:txBody>
      </p:sp>
      <p:sp>
        <p:nvSpPr>
          <p:cNvPr id="3" name="タイトル 1">
            <a:extLst>
              <a:ext uri="{FF2B5EF4-FFF2-40B4-BE49-F238E27FC236}">
                <a16:creationId xmlns:a16="http://schemas.microsoft.com/office/drawing/2014/main" id="{1B6C5D03-8EC5-4965-8CB8-EBBF16A87220}"/>
              </a:ext>
            </a:extLst>
          </p:cNvPr>
          <p:cNvSpPr txBox="1">
            <a:spLocks/>
          </p:cNvSpPr>
          <p:nvPr/>
        </p:nvSpPr>
        <p:spPr>
          <a:xfrm>
            <a:off x="1031194" y="6435386"/>
            <a:ext cx="7886700" cy="27384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1100" dirty="0"/>
              <a:t>三木恵美ら「末期がん患者に対する作業療法士の関わり」作業療法 </a:t>
            </a:r>
            <a:r>
              <a:rPr lang="en-US" altLang="ja-JP" sz="1100" dirty="0"/>
              <a:t>.2011</a:t>
            </a:r>
            <a:r>
              <a:rPr lang="ja-JP" altLang="en-US" sz="1100" dirty="0"/>
              <a:t>）</a:t>
            </a:r>
          </a:p>
        </p:txBody>
      </p:sp>
      <p:graphicFrame>
        <p:nvGraphicFramePr>
          <p:cNvPr id="4" name="表 3">
            <a:extLst>
              <a:ext uri="{FF2B5EF4-FFF2-40B4-BE49-F238E27FC236}">
                <a16:creationId xmlns:a16="http://schemas.microsoft.com/office/drawing/2014/main" id="{577B8C26-7D62-4834-8E1B-1C468D41341F}"/>
              </a:ext>
            </a:extLst>
          </p:cNvPr>
          <p:cNvGraphicFramePr>
            <a:graphicFrameLocks noGrp="1"/>
          </p:cNvGraphicFramePr>
          <p:nvPr>
            <p:extLst>
              <p:ext uri="{D42A27DB-BD31-4B8C-83A1-F6EECF244321}">
                <p14:modId xmlns:p14="http://schemas.microsoft.com/office/powerpoint/2010/main" val="2106523724"/>
              </p:ext>
            </p:extLst>
          </p:nvPr>
        </p:nvGraphicFramePr>
        <p:xfrm>
          <a:off x="349234" y="1250902"/>
          <a:ext cx="8499344" cy="5123938"/>
        </p:xfrm>
        <a:graphic>
          <a:graphicData uri="http://schemas.openxmlformats.org/drawingml/2006/table">
            <a:tbl>
              <a:tblPr firstRow="1" bandRow="1">
                <a:tableStyleId>{69012ECD-51FC-41F1-AA8D-1B2483CD663E}</a:tableStyleId>
              </a:tblPr>
              <a:tblGrid>
                <a:gridCol w="3280961">
                  <a:extLst>
                    <a:ext uri="{9D8B030D-6E8A-4147-A177-3AD203B41FA5}">
                      <a16:colId xmlns:a16="http://schemas.microsoft.com/office/drawing/2014/main" val="1009421558"/>
                    </a:ext>
                  </a:extLst>
                </a:gridCol>
                <a:gridCol w="5218383">
                  <a:extLst>
                    <a:ext uri="{9D8B030D-6E8A-4147-A177-3AD203B41FA5}">
                      <a16:colId xmlns:a16="http://schemas.microsoft.com/office/drawing/2014/main" val="3864063887"/>
                    </a:ext>
                  </a:extLst>
                </a:gridCol>
              </a:tblGrid>
              <a:tr h="582560">
                <a:tc>
                  <a:txBody>
                    <a:bodyPr/>
                    <a:lstStyle/>
                    <a:p>
                      <a:pPr algn="ctr"/>
                      <a:r>
                        <a:rPr kumimoji="1" lang="ja-JP" altLang="en-US" sz="1400" b="1" dirty="0">
                          <a:solidFill>
                            <a:schemeClr val="tx1"/>
                          </a:solidFill>
                        </a:rPr>
                        <a:t>患者とその家族を知るための関わり</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b="0" dirty="0">
                          <a:solidFill>
                            <a:schemeClr val="tx1"/>
                          </a:solidFill>
                        </a:rPr>
                        <a:t>患者の状態や</a:t>
                      </a:r>
                      <a:r>
                        <a:rPr kumimoji="1" lang="en-US" altLang="ja-JP" sz="1300" b="0" dirty="0">
                          <a:solidFill>
                            <a:schemeClr val="tx1"/>
                          </a:solidFill>
                        </a:rPr>
                        <a:t>ADL</a:t>
                      </a:r>
                      <a:r>
                        <a:rPr kumimoji="1" lang="ja-JP" altLang="en-US" sz="1300" b="0" dirty="0">
                          <a:solidFill>
                            <a:schemeClr val="tx1"/>
                          </a:solidFill>
                        </a:rPr>
                        <a:t>能力を知る</a:t>
                      </a:r>
                      <a:r>
                        <a:rPr kumimoji="1" lang="en-US" altLang="ja-JP" sz="1300" b="0" dirty="0">
                          <a:solidFill>
                            <a:schemeClr val="tx1"/>
                          </a:solidFill>
                        </a:rPr>
                        <a:t>/</a:t>
                      </a:r>
                      <a:r>
                        <a:rPr kumimoji="1" lang="ja-JP" altLang="en-US" sz="1300" b="0" dirty="0">
                          <a:solidFill>
                            <a:schemeClr val="tx1"/>
                          </a:solidFill>
                        </a:rPr>
                        <a:t>患者の個人因子･環境因子を知る</a:t>
                      </a:r>
                      <a:r>
                        <a:rPr kumimoji="1" lang="en-US" altLang="ja-JP" sz="1300" b="0" dirty="0">
                          <a:solidFill>
                            <a:schemeClr val="tx1"/>
                          </a:solidFill>
                        </a:rPr>
                        <a:t>/</a:t>
                      </a:r>
                    </a:p>
                    <a:p>
                      <a:r>
                        <a:rPr kumimoji="1" lang="ja-JP" altLang="en-US" sz="1300" b="0" dirty="0">
                          <a:solidFill>
                            <a:schemeClr val="tx1"/>
                          </a:solidFill>
                        </a:rPr>
                        <a:t>患者の希望を引き出す</a:t>
                      </a:r>
                    </a:p>
                  </a:txBody>
                  <a:tcPr marL="68580" marR="68580" marT="34290" marB="34290" anchor="ctr">
                    <a:lnL w="6350" cap="flat" cmpd="sng" algn="ctr">
                      <a:solidFill>
                        <a:schemeClr val="accent1">
                          <a:lumMod val="75000"/>
                        </a:schemeClr>
                      </a:solidFill>
                      <a:prstDash val="solid"/>
                      <a:round/>
                      <a:headEnd type="none" w="med" len="med"/>
                      <a:tailEnd type="none" w="med" len="med"/>
                    </a:lnL>
                    <a:noFill/>
                  </a:tcPr>
                </a:tc>
                <a:extLst>
                  <a:ext uri="{0D108BD9-81ED-4DB2-BD59-A6C34878D82A}">
                    <a16:rowId xmlns:a16="http://schemas.microsoft.com/office/drawing/2014/main" val="1126900593"/>
                  </a:ext>
                </a:extLst>
              </a:tr>
              <a:tr h="582560">
                <a:tc>
                  <a:txBody>
                    <a:bodyPr/>
                    <a:lstStyle/>
                    <a:p>
                      <a:pPr algn="ctr"/>
                      <a:r>
                        <a:rPr kumimoji="1" lang="ja-JP" altLang="en-US" sz="1400" b="1" dirty="0">
                          <a:solidFill>
                            <a:schemeClr val="tx1"/>
                          </a:solidFill>
                        </a:rPr>
                        <a:t>自己のイメージ向上の支援</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dirty="0">
                          <a:solidFill>
                            <a:schemeClr val="tx1"/>
                          </a:solidFill>
                        </a:rPr>
                        <a:t>コントロール感向上の支援</a:t>
                      </a:r>
                      <a:r>
                        <a:rPr kumimoji="1" lang="en-US" altLang="ja-JP" sz="1300" dirty="0">
                          <a:solidFill>
                            <a:schemeClr val="tx1"/>
                          </a:solidFill>
                        </a:rPr>
                        <a:t>/</a:t>
                      </a:r>
                      <a:r>
                        <a:rPr kumimoji="1" lang="ja-JP" altLang="en-US" sz="1300" dirty="0">
                          <a:solidFill>
                            <a:schemeClr val="tx1"/>
                          </a:solidFill>
                        </a:rPr>
                        <a:t>自己効力感向上の支援</a:t>
                      </a:r>
                      <a:r>
                        <a:rPr kumimoji="1" lang="en-US" altLang="ja-JP" sz="1300" dirty="0">
                          <a:solidFill>
                            <a:schemeClr val="tx1"/>
                          </a:solidFill>
                        </a:rPr>
                        <a:t>/</a:t>
                      </a:r>
                    </a:p>
                    <a:p>
                      <a:r>
                        <a:rPr kumimoji="1" lang="ja-JP" altLang="en-US" sz="1300" dirty="0">
                          <a:solidFill>
                            <a:schemeClr val="tx1"/>
                          </a:solidFill>
                        </a:rPr>
                        <a:t>自己価値観向上の支援</a:t>
                      </a:r>
                      <a:r>
                        <a:rPr kumimoji="1" lang="en-US" altLang="ja-JP" sz="1300" dirty="0">
                          <a:solidFill>
                            <a:schemeClr val="tx1"/>
                          </a:solidFill>
                        </a:rPr>
                        <a:t>/</a:t>
                      </a:r>
                      <a:r>
                        <a:rPr kumimoji="1" lang="ja-JP" altLang="en-US" sz="1300" dirty="0">
                          <a:solidFill>
                            <a:schemeClr val="tx1"/>
                          </a:solidFill>
                        </a:rPr>
                        <a:t>失敗体験･喪失感を回避する対応</a:t>
                      </a:r>
                      <a:endParaRPr kumimoji="1" lang="en-US" altLang="ja-JP" sz="1300" dirty="0">
                        <a:solidFill>
                          <a:schemeClr val="tx1"/>
                        </a:solidFill>
                      </a:endParaRP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795490275"/>
                  </a:ext>
                </a:extLst>
              </a:tr>
              <a:tr h="813662">
                <a:tc>
                  <a:txBody>
                    <a:bodyPr/>
                    <a:lstStyle/>
                    <a:p>
                      <a:pPr algn="ctr"/>
                      <a:r>
                        <a:rPr kumimoji="1" lang="ja-JP" altLang="en-US" sz="1400" b="1" dirty="0">
                          <a:solidFill>
                            <a:schemeClr val="tx1"/>
                          </a:solidFill>
                        </a:rPr>
                        <a:t>安全で安心な生活の支援</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dirty="0">
                          <a:solidFill>
                            <a:schemeClr val="tx1"/>
                          </a:solidFill>
                        </a:rPr>
                        <a:t>身体的苦痛軽減の直接的援助</a:t>
                      </a:r>
                      <a:r>
                        <a:rPr kumimoji="1" lang="en-US" altLang="ja-JP" sz="1300" dirty="0">
                          <a:solidFill>
                            <a:schemeClr val="tx1"/>
                          </a:solidFill>
                        </a:rPr>
                        <a:t>/</a:t>
                      </a:r>
                      <a:r>
                        <a:rPr kumimoji="1" lang="ja-JP" altLang="en-US" sz="1300" dirty="0">
                          <a:solidFill>
                            <a:schemeClr val="tx1"/>
                          </a:solidFill>
                        </a:rPr>
                        <a:t>安全で苦痛のない生活方法を提案</a:t>
                      </a:r>
                      <a:r>
                        <a:rPr kumimoji="1" lang="en-US" altLang="ja-JP" sz="1300" dirty="0">
                          <a:solidFill>
                            <a:schemeClr val="tx1"/>
                          </a:solidFill>
                        </a:rPr>
                        <a:t>/</a:t>
                      </a:r>
                    </a:p>
                    <a:p>
                      <a:r>
                        <a:rPr kumimoji="1" lang="ja-JP" altLang="en-US" sz="1300" dirty="0">
                          <a:solidFill>
                            <a:schemeClr val="tx1"/>
                          </a:solidFill>
                        </a:rPr>
                        <a:t>状態変化への対応</a:t>
                      </a:r>
                      <a:r>
                        <a:rPr kumimoji="1" lang="en-US" altLang="ja-JP" sz="1300" dirty="0">
                          <a:solidFill>
                            <a:schemeClr val="tx1"/>
                          </a:solidFill>
                        </a:rPr>
                        <a:t>/ADL</a:t>
                      </a:r>
                      <a:r>
                        <a:rPr kumimoji="1" lang="ja-JP" altLang="en-US" sz="1300" dirty="0">
                          <a:solidFill>
                            <a:schemeClr val="tx1"/>
                          </a:solidFill>
                        </a:rPr>
                        <a:t>訓練･機能訓練</a:t>
                      </a:r>
                      <a:r>
                        <a:rPr kumimoji="1" lang="en-US" altLang="ja-JP" sz="1300" dirty="0">
                          <a:solidFill>
                            <a:schemeClr val="tx1"/>
                          </a:solidFill>
                        </a:rPr>
                        <a:t>/</a:t>
                      </a:r>
                      <a:r>
                        <a:rPr kumimoji="1" lang="ja-JP" altLang="en-US" sz="1300" dirty="0">
                          <a:solidFill>
                            <a:schemeClr val="tx1"/>
                          </a:solidFill>
                        </a:rPr>
                        <a:t>心理的苦痛軽減のための対応</a:t>
                      </a:r>
                      <a:r>
                        <a:rPr kumimoji="1" lang="en-US" altLang="ja-JP" sz="1300" dirty="0">
                          <a:solidFill>
                            <a:schemeClr val="tx1"/>
                          </a:solidFill>
                        </a:rPr>
                        <a:t>/</a:t>
                      </a:r>
                    </a:p>
                    <a:p>
                      <a:r>
                        <a:rPr kumimoji="1" lang="ja-JP" altLang="en-US" sz="1300" dirty="0">
                          <a:solidFill>
                            <a:schemeClr val="tx1"/>
                          </a:solidFill>
                        </a:rPr>
                        <a:t>患者･家族への関わりの継続</a:t>
                      </a: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581405372"/>
                  </a:ext>
                </a:extLst>
              </a:tr>
              <a:tr h="582560">
                <a:tc>
                  <a:txBody>
                    <a:bodyPr/>
                    <a:lstStyle/>
                    <a:p>
                      <a:pPr algn="ctr"/>
                      <a:r>
                        <a:rPr kumimoji="1" lang="ja-JP" altLang="en-US" sz="1400" b="1" dirty="0">
                          <a:solidFill>
                            <a:schemeClr val="tx1"/>
                          </a:solidFill>
                        </a:rPr>
                        <a:t>余暇・役割・社会的活動の遂行支援</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dirty="0">
                          <a:solidFill>
                            <a:schemeClr val="tx1"/>
                          </a:solidFill>
                        </a:rPr>
                        <a:t>余暇活動の提供と支援</a:t>
                      </a:r>
                      <a:r>
                        <a:rPr kumimoji="1" lang="en-US" altLang="ja-JP" sz="1300" dirty="0">
                          <a:solidFill>
                            <a:schemeClr val="tx1"/>
                          </a:solidFill>
                        </a:rPr>
                        <a:t>/</a:t>
                      </a:r>
                      <a:r>
                        <a:rPr kumimoji="1" lang="ja-JP" altLang="en-US" sz="1300" dirty="0">
                          <a:solidFill>
                            <a:schemeClr val="tx1"/>
                          </a:solidFill>
                        </a:rPr>
                        <a:t>役割や生活習慣を取り戻す援助</a:t>
                      </a:r>
                      <a:r>
                        <a:rPr kumimoji="1" lang="en-US" altLang="ja-JP" sz="1300" dirty="0">
                          <a:solidFill>
                            <a:schemeClr val="tx1"/>
                          </a:solidFill>
                        </a:rPr>
                        <a:t>/</a:t>
                      </a:r>
                    </a:p>
                    <a:p>
                      <a:r>
                        <a:rPr kumimoji="1" lang="ja-JP" altLang="en-US" sz="1300" dirty="0">
                          <a:solidFill>
                            <a:schemeClr val="tx1"/>
                          </a:solidFill>
                        </a:rPr>
                        <a:t>生活範囲拡大と社会的交流の促進</a:t>
                      </a: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941251897"/>
                  </a:ext>
                </a:extLst>
              </a:tr>
              <a:tr h="489037">
                <a:tc>
                  <a:txBody>
                    <a:bodyPr/>
                    <a:lstStyle/>
                    <a:p>
                      <a:pPr algn="ctr"/>
                      <a:r>
                        <a:rPr kumimoji="1" lang="ja-JP" altLang="en-US" sz="1400" b="1" dirty="0">
                          <a:solidFill>
                            <a:schemeClr val="tx1"/>
                          </a:solidFill>
                        </a:rPr>
                        <a:t>人生の肯定的振り返りの支援</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dirty="0">
                          <a:solidFill>
                            <a:schemeClr val="tx1"/>
                          </a:solidFill>
                        </a:rPr>
                        <a:t>自己表現･自分らしさの表出を助ける</a:t>
                      </a:r>
                      <a:r>
                        <a:rPr kumimoji="1" lang="en-US" altLang="ja-JP" sz="1300" dirty="0">
                          <a:solidFill>
                            <a:schemeClr val="tx1"/>
                          </a:solidFill>
                        </a:rPr>
                        <a:t>/</a:t>
                      </a:r>
                      <a:r>
                        <a:rPr kumimoji="1" lang="ja-JP" altLang="en-US" sz="1300" dirty="0">
                          <a:solidFill>
                            <a:schemeClr val="tx1"/>
                          </a:solidFill>
                        </a:rPr>
                        <a:t>ライフレビューの支援</a:t>
                      </a: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427857818"/>
                  </a:ext>
                </a:extLst>
              </a:tr>
              <a:tr h="451789">
                <a:tc>
                  <a:txBody>
                    <a:bodyPr/>
                    <a:lstStyle/>
                    <a:p>
                      <a:pPr algn="ctr"/>
                      <a:r>
                        <a:rPr kumimoji="1" lang="ja-JP" altLang="en-US" sz="1400" b="1" dirty="0">
                          <a:solidFill>
                            <a:schemeClr val="tx1"/>
                          </a:solidFill>
                        </a:rPr>
                        <a:t>医療職との協働を促す</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dirty="0">
                          <a:solidFill>
                            <a:schemeClr val="tx1"/>
                          </a:solidFill>
                        </a:rPr>
                        <a:t>他職種との協力態勢を築く</a:t>
                      </a:r>
                      <a:r>
                        <a:rPr kumimoji="1" lang="en-US" altLang="ja-JP" sz="1300" dirty="0">
                          <a:solidFill>
                            <a:schemeClr val="tx1"/>
                          </a:solidFill>
                        </a:rPr>
                        <a:t>/</a:t>
                      </a:r>
                      <a:r>
                        <a:rPr kumimoji="1" lang="ja-JP" altLang="en-US" sz="1300" dirty="0">
                          <a:solidFill>
                            <a:schemeClr val="tx1"/>
                          </a:solidFill>
                        </a:rPr>
                        <a:t>患者･家族と医療職との調節役</a:t>
                      </a: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287533488"/>
                  </a:ext>
                </a:extLst>
              </a:tr>
              <a:tr h="466632">
                <a:tc>
                  <a:txBody>
                    <a:bodyPr/>
                    <a:lstStyle/>
                    <a:p>
                      <a:pPr algn="ctr"/>
                      <a:r>
                        <a:rPr kumimoji="1" lang="ja-JP" altLang="en-US" sz="1400" b="1" dirty="0">
                          <a:solidFill>
                            <a:schemeClr val="tx1"/>
                          </a:solidFill>
                        </a:rPr>
                        <a:t>家族の絆再確認の支援</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dirty="0">
                          <a:solidFill>
                            <a:schemeClr val="tx1"/>
                          </a:solidFill>
                        </a:rPr>
                        <a:t>家族としての役割の再確認を促す</a:t>
                      </a:r>
                      <a:r>
                        <a:rPr kumimoji="1" lang="en-US" altLang="ja-JP" sz="1300" dirty="0">
                          <a:solidFill>
                            <a:schemeClr val="tx1"/>
                          </a:solidFill>
                        </a:rPr>
                        <a:t>/</a:t>
                      </a:r>
                      <a:r>
                        <a:rPr kumimoji="1" lang="ja-JP" altLang="en-US" sz="1300" dirty="0">
                          <a:solidFill>
                            <a:schemeClr val="tx1"/>
                          </a:solidFill>
                        </a:rPr>
                        <a:t>患者の思いを家族に伝える援助</a:t>
                      </a: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13277466"/>
                  </a:ext>
                </a:extLst>
              </a:tr>
              <a:tr h="572578">
                <a:tc>
                  <a:txBody>
                    <a:bodyPr/>
                    <a:lstStyle/>
                    <a:p>
                      <a:pPr algn="ctr"/>
                      <a:r>
                        <a:rPr kumimoji="1" lang="ja-JP" altLang="en-US" sz="1400" b="1" dirty="0">
                          <a:solidFill>
                            <a:schemeClr val="tx1"/>
                          </a:solidFill>
                        </a:rPr>
                        <a:t>安定した家族介護の支援</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dirty="0">
                          <a:solidFill>
                            <a:schemeClr val="tx1"/>
                          </a:solidFill>
                        </a:rPr>
                        <a:t>家族に患者の状態に関する情報提供</a:t>
                      </a:r>
                      <a:r>
                        <a:rPr kumimoji="1" lang="en-US" altLang="ja-JP" sz="1300" dirty="0">
                          <a:solidFill>
                            <a:schemeClr val="tx1"/>
                          </a:solidFill>
                        </a:rPr>
                        <a:t>/</a:t>
                      </a:r>
                      <a:r>
                        <a:rPr kumimoji="1" lang="ja-JP" altLang="en-US" sz="1300" dirty="0">
                          <a:solidFill>
                            <a:schemeClr val="tx1"/>
                          </a:solidFill>
                        </a:rPr>
                        <a:t>家族への介護方法の指導と保障</a:t>
                      </a:r>
                      <a:r>
                        <a:rPr kumimoji="1" lang="en-US" altLang="ja-JP" sz="1300" dirty="0">
                          <a:solidFill>
                            <a:schemeClr val="tx1"/>
                          </a:solidFill>
                        </a:rPr>
                        <a:t>/</a:t>
                      </a:r>
                    </a:p>
                    <a:p>
                      <a:r>
                        <a:rPr kumimoji="1" lang="ja-JP" altLang="en-US" sz="1300" dirty="0">
                          <a:solidFill>
                            <a:schemeClr val="tx1"/>
                          </a:solidFill>
                        </a:rPr>
                        <a:t>家族の介護負担軽減を図る</a:t>
                      </a:r>
                      <a:r>
                        <a:rPr kumimoji="1" lang="en-US" altLang="ja-JP" sz="1300" dirty="0">
                          <a:solidFill>
                            <a:schemeClr val="tx1"/>
                          </a:solidFill>
                        </a:rPr>
                        <a:t>/</a:t>
                      </a:r>
                      <a:r>
                        <a:rPr kumimoji="1" lang="ja-JP" altLang="en-US" sz="1300" dirty="0">
                          <a:solidFill>
                            <a:schemeClr val="tx1"/>
                          </a:solidFill>
                        </a:rPr>
                        <a:t>家族に自己役割への理解を促す</a:t>
                      </a: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2921357120"/>
                  </a:ext>
                </a:extLst>
              </a:tr>
              <a:tr h="582560">
                <a:tc>
                  <a:txBody>
                    <a:bodyPr/>
                    <a:lstStyle/>
                    <a:p>
                      <a:pPr algn="ctr"/>
                      <a:r>
                        <a:rPr kumimoji="1" lang="ja-JP" altLang="en-US" sz="1400" b="1" dirty="0">
                          <a:solidFill>
                            <a:schemeClr val="tx1"/>
                          </a:solidFill>
                        </a:rPr>
                        <a:t>グリーフケア</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300" dirty="0">
                          <a:solidFill>
                            <a:schemeClr val="tx1"/>
                          </a:solidFill>
                        </a:rPr>
                        <a:t>患者との思い出を振り返る支援</a:t>
                      </a:r>
                      <a:r>
                        <a:rPr kumimoji="1" lang="en-US" altLang="ja-JP" sz="1300" dirty="0">
                          <a:solidFill>
                            <a:schemeClr val="tx1"/>
                          </a:solidFill>
                        </a:rPr>
                        <a:t>/</a:t>
                      </a:r>
                    </a:p>
                    <a:p>
                      <a:r>
                        <a:rPr kumimoji="1" lang="ja-JP" altLang="en-US" sz="1300" dirty="0">
                          <a:solidFill>
                            <a:schemeClr val="tx1"/>
                          </a:solidFill>
                        </a:rPr>
                        <a:t>家族が介護者としての自己を認める援助</a:t>
                      </a: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217668713"/>
                  </a:ext>
                </a:extLst>
              </a:tr>
            </a:tbl>
          </a:graphicData>
        </a:graphic>
      </p:graphicFrame>
      <p:sp>
        <p:nvSpPr>
          <p:cNvPr id="8" name="正方形/長方形 7">
            <a:extLst>
              <a:ext uri="{FF2B5EF4-FFF2-40B4-BE49-F238E27FC236}">
                <a16:creationId xmlns:a16="http://schemas.microsoft.com/office/drawing/2014/main" id="{53505FA2-CA70-4EF7-8BFF-47461403233E}"/>
              </a:ext>
            </a:extLst>
          </p:cNvPr>
          <p:cNvSpPr/>
          <p:nvPr/>
        </p:nvSpPr>
        <p:spPr>
          <a:xfrm>
            <a:off x="87084" y="182702"/>
            <a:ext cx="2608406" cy="300082"/>
          </a:xfrm>
          <a:prstGeom prst="rect">
            <a:avLst/>
          </a:prstGeom>
        </p:spPr>
        <p:txBody>
          <a:bodyPr wrap="none">
            <a:spAutoFit/>
          </a:bodyPr>
          <a:lstStyle/>
          <a:p>
            <a:r>
              <a:rPr lang="ja-JP" altLang="en-US" sz="1350" dirty="0"/>
              <a:t>３作業療法士は何ができるか？</a:t>
            </a:r>
          </a:p>
        </p:txBody>
      </p:sp>
    </p:spTree>
    <p:extLst>
      <p:ext uri="{BB962C8B-B14F-4D97-AF65-F5344CB8AC3E}">
        <p14:creationId xmlns:p14="http://schemas.microsoft.com/office/powerpoint/2010/main" val="1294268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1B6C5D03-8EC5-4965-8CB8-EBBF16A87220}"/>
              </a:ext>
            </a:extLst>
          </p:cNvPr>
          <p:cNvSpPr txBox="1">
            <a:spLocks/>
          </p:cNvSpPr>
          <p:nvPr/>
        </p:nvSpPr>
        <p:spPr>
          <a:xfrm>
            <a:off x="7287065" y="6625300"/>
            <a:ext cx="1575582" cy="2327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en-US" altLang="ja-JP" sz="1100" dirty="0"/>
              <a:t>(</a:t>
            </a:r>
            <a:r>
              <a:rPr lang="ja-JP" altLang="en-US" sz="1100" dirty="0"/>
              <a:t>三木恵美ら</a:t>
            </a:r>
            <a:r>
              <a:rPr lang="en-US" altLang="ja-JP" sz="1100" dirty="0"/>
              <a:t>. 2011)</a:t>
            </a:r>
            <a:endParaRPr lang="ja-JP" altLang="en-US" sz="1100" dirty="0"/>
          </a:p>
        </p:txBody>
      </p:sp>
      <p:graphicFrame>
        <p:nvGraphicFramePr>
          <p:cNvPr id="4" name="表 3">
            <a:extLst>
              <a:ext uri="{FF2B5EF4-FFF2-40B4-BE49-F238E27FC236}">
                <a16:creationId xmlns:a16="http://schemas.microsoft.com/office/drawing/2014/main" id="{577B8C26-7D62-4834-8E1B-1C468D41341F}"/>
              </a:ext>
            </a:extLst>
          </p:cNvPr>
          <p:cNvGraphicFramePr>
            <a:graphicFrameLocks noGrp="1"/>
          </p:cNvGraphicFramePr>
          <p:nvPr>
            <p:extLst>
              <p:ext uri="{D42A27DB-BD31-4B8C-83A1-F6EECF244321}">
                <p14:modId xmlns:p14="http://schemas.microsoft.com/office/powerpoint/2010/main" val="2548714814"/>
              </p:ext>
            </p:extLst>
          </p:nvPr>
        </p:nvGraphicFramePr>
        <p:xfrm>
          <a:off x="562709" y="423076"/>
          <a:ext cx="8299938" cy="6202224"/>
        </p:xfrm>
        <a:graphic>
          <a:graphicData uri="http://schemas.openxmlformats.org/drawingml/2006/table">
            <a:tbl>
              <a:tblPr firstRow="1" bandRow="1">
                <a:tableStyleId>{69012ECD-51FC-41F1-AA8D-1B2483CD663E}</a:tableStyleId>
              </a:tblPr>
              <a:tblGrid>
                <a:gridCol w="1941340">
                  <a:extLst>
                    <a:ext uri="{9D8B030D-6E8A-4147-A177-3AD203B41FA5}">
                      <a16:colId xmlns:a16="http://schemas.microsoft.com/office/drawing/2014/main" val="1009421558"/>
                    </a:ext>
                  </a:extLst>
                </a:gridCol>
                <a:gridCol w="6358598">
                  <a:extLst>
                    <a:ext uri="{9D8B030D-6E8A-4147-A177-3AD203B41FA5}">
                      <a16:colId xmlns:a16="http://schemas.microsoft.com/office/drawing/2014/main" val="3864063887"/>
                    </a:ext>
                  </a:extLst>
                </a:gridCol>
              </a:tblGrid>
              <a:tr h="425439">
                <a:tc gridSpan="2">
                  <a:txBody>
                    <a:bodyPr/>
                    <a:lstStyle/>
                    <a:p>
                      <a:pPr algn="ctr"/>
                      <a:r>
                        <a:rPr kumimoji="1" lang="ja-JP" altLang="en-US" sz="1800" b="1" dirty="0">
                          <a:solidFill>
                            <a:schemeClr val="tx1"/>
                          </a:solidFill>
                        </a:rPr>
                        <a:t>これまでに報告されている末期がん患者への作業療法アプローチ例</a:t>
                      </a:r>
                    </a:p>
                  </a:txBody>
                  <a:tcPr marL="68580" marR="68580" marT="34290" marB="34290" anchor="ctr">
                    <a:lnL w="6350" cap="flat" cmpd="sng" algn="ctr">
                      <a:solidFill>
                        <a:schemeClr val="accent1">
                          <a:lumMod val="75000"/>
                        </a:schemeClr>
                      </a:solidFill>
                      <a:prstDash val="solid"/>
                      <a:round/>
                      <a:headEnd type="none" w="med" len="med"/>
                      <a:tailEnd type="none" w="med" len="med"/>
                    </a:lnL>
                    <a:solidFill>
                      <a:schemeClr val="accent1">
                        <a:lumMod val="20000"/>
                        <a:lumOff val="80000"/>
                      </a:schemeClr>
                    </a:solidFill>
                  </a:tcPr>
                </a:tc>
                <a:tc hMerge="1">
                  <a:txBody>
                    <a:bodyPr/>
                    <a:lstStyle/>
                    <a:p>
                      <a:endParaRPr kumimoji="1" lang="en-US" altLang="ja-JP" sz="1200" dirty="0">
                        <a:solidFill>
                          <a:schemeClr val="tx1"/>
                        </a:solidFill>
                      </a:endParaRP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92747318"/>
                  </a:ext>
                </a:extLst>
              </a:tr>
              <a:tr h="1169485">
                <a:tc>
                  <a:txBody>
                    <a:bodyPr/>
                    <a:lstStyle/>
                    <a:p>
                      <a:pPr algn="ctr"/>
                      <a:r>
                        <a:rPr kumimoji="1" lang="ja-JP" altLang="en-US" sz="1600" b="1" dirty="0">
                          <a:solidFill>
                            <a:schemeClr val="tx1"/>
                          </a:solidFill>
                        </a:rPr>
                        <a:t>セルフケア</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400" b="0" dirty="0">
                          <a:solidFill>
                            <a:schemeClr val="tx1"/>
                          </a:solidFill>
                        </a:rPr>
                        <a:t>　□  </a:t>
                      </a:r>
                      <a:r>
                        <a:rPr kumimoji="1" lang="ja-JP" altLang="en-US" sz="1400" dirty="0">
                          <a:solidFill>
                            <a:schemeClr val="tx1"/>
                          </a:solidFill>
                        </a:rPr>
                        <a:t>出来るだけエネルギーを使わない</a:t>
                      </a:r>
                      <a:r>
                        <a:rPr kumimoji="1" lang="en-US" altLang="ja-JP" sz="1400" dirty="0">
                          <a:solidFill>
                            <a:schemeClr val="tx1"/>
                          </a:solidFill>
                        </a:rPr>
                        <a:t>ADL</a:t>
                      </a:r>
                      <a:r>
                        <a:rPr kumimoji="1" lang="ja-JP" altLang="en-US" sz="1400" dirty="0">
                          <a:solidFill>
                            <a:schemeClr val="tx1"/>
                          </a:solidFill>
                        </a:rPr>
                        <a:t>方法の指導</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安全で苦痛なく生活するための自助具や福祉用具の提供</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食事摂取の為のポジショニングと方法の提案</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家族･介護者への介護方法の指導と確認</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一日の過ごし方とエネルギー配分を患者と相談</a:t>
                      </a:r>
                      <a:endParaRPr kumimoji="1" lang="en-US" altLang="ja-JP" sz="1400" dirty="0">
                        <a:solidFill>
                          <a:schemeClr val="tx1"/>
                        </a:solidFill>
                      </a:endParaRP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795490275"/>
                  </a:ext>
                </a:extLst>
              </a:tr>
              <a:tr h="1609023">
                <a:tc>
                  <a:txBody>
                    <a:bodyPr/>
                    <a:lstStyle/>
                    <a:p>
                      <a:pPr algn="ctr"/>
                      <a:r>
                        <a:rPr kumimoji="1" lang="ja-JP" altLang="en-US" sz="1600" b="1" dirty="0">
                          <a:solidFill>
                            <a:schemeClr val="tx1"/>
                          </a:solidFill>
                        </a:rPr>
                        <a:t>役割・仕事</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400" b="0" dirty="0">
                          <a:solidFill>
                            <a:schemeClr val="tx1"/>
                          </a:solidFill>
                        </a:rPr>
                        <a:t>　□  </a:t>
                      </a:r>
                      <a:r>
                        <a:rPr kumimoji="1" lang="ja-JP" altLang="en-US" sz="1400" dirty="0">
                          <a:solidFill>
                            <a:schemeClr val="tx1"/>
                          </a:solidFill>
                        </a:rPr>
                        <a:t>学校生活継続のための環境調整と教員との情報交換</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身体的な負担の少ない家事動作方法の指導</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子や孫に主婦としての知識や技術を伝えることを支援</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やり残した仕事をするための外出･外泊の支援</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家族へのプレゼントを作成する支援</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患者と家族が一緒に作品を作る機会の提供</a:t>
                      </a:r>
                      <a:endParaRPr kumimoji="1" lang="en-US" altLang="ja-JP" sz="1400" dirty="0">
                        <a:solidFill>
                          <a:schemeClr val="tx1"/>
                        </a:solidFill>
                      </a:endParaRPr>
                    </a:p>
                    <a:p>
                      <a:r>
                        <a:rPr kumimoji="1" lang="ja-JP" altLang="en-US" sz="1400" b="0" dirty="0">
                          <a:solidFill>
                            <a:schemeClr val="tx1"/>
                          </a:solidFill>
                        </a:rPr>
                        <a:t>　□  </a:t>
                      </a:r>
                      <a:r>
                        <a:rPr kumimoji="1" lang="ja-JP" altLang="en-US" sz="1400" dirty="0">
                          <a:solidFill>
                            <a:schemeClr val="tx1"/>
                          </a:solidFill>
                        </a:rPr>
                        <a:t>自伝制作や回想コラージュを通して人生を振り返る支援</a:t>
                      </a: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3581405372"/>
                  </a:ext>
                </a:extLst>
              </a:tr>
              <a:tr h="2048561">
                <a:tc>
                  <a:txBody>
                    <a:bodyPr/>
                    <a:lstStyle/>
                    <a:p>
                      <a:pPr algn="ctr"/>
                      <a:r>
                        <a:rPr kumimoji="1" lang="ja-JP" altLang="en-US" sz="1600" b="1" dirty="0">
                          <a:solidFill>
                            <a:schemeClr val="tx1"/>
                          </a:solidFill>
                        </a:rPr>
                        <a:t>余暇・楽しみ</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400" b="0" dirty="0">
                          <a:solidFill>
                            <a:schemeClr val="tx1"/>
                          </a:solidFill>
                        </a:rPr>
                        <a:t>　□  馴染みのある活動や創作活動の提供と遂行の支援</a:t>
                      </a:r>
                      <a:endParaRPr kumimoji="1" lang="en-US" altLang="ja-JP" sz="1400" b="0" dirty="0">
                        <a:solidFill>
                          <a:schemeClr val="tx1"/>
                        </a:solidFill>
                      </a:endParaRPr>
                    </a:p>
                    <a:p>
                      <a:r>
                        <a:rPr kumimoji="1" lang="ja-JP" altLang="en-US" sz="1400" b="0" dirty="0">
                          <a:solidFill>
                            <a:schemeClr val="tx1"/>
                          </a:solidFill>
                        </a:rPr>
                        <a:t>　□  グループ活動や他患と交流する機会を提供</a:t>
                      </a:r>
                      <a:endParaRPr kumimoji="1" lang="en-US" altLang="ja-JP" sz="1400" b="0" dirty="0">
                        <a:solidFill>
                          <a:schemeClr val="tx1"/>
                        </a:solidFill>
                      </a:endParaRPr>
                    </a:p>
                    <a:p>
                      <a:r>
                        <a:rPr kumimoji="1" lang="ja-JP" altLang="en-US" sz="1400" b="0" dirty="0">
                          <a:solidFill>
                            <a:schemeClr val="tx1"/>
                          </a:solidFill>
                        </a:rPr>
                        <a:t>　□  思い出の場所への旅行　　　　　□  外出に向けた環境調整と支援</a:t>
                      </a:r>
                      <a:endParaRPr kumimoji="1" lang="en-US" altLang="ja-JP" sz="1400" b="0" dirty="0">
                        <a:solidFill>
                          <a:schemeClr val="tx1"/>
                        </a:solidFill>
                      </a:endParaRPr>
                    </a:p>
                    <a:p>
                      <a:r>
                        <a:rPr kumimoji="1" lang="ja-JP" altLang="en-US" sz="1400" b="0" dirty="0">
                          <a:solidFill>
                            <a:schemeClr val="tx1"/>
                          </a:solidFill>
                        </a:rPr>
                        <a:t>　□  季節毎のイベントを開催</a:t>
                      </a:r>
                      <a:endParaRPr kumimoji="1" lang="en-US" altLang="ja-JP" sz="1400" b="0" dirty="0">
                        <a:solidFill>
                          <a:schemeClr val="tx1"/>
                        </a:solidFill>
                      </a:endParaRPr>
                    </a:p>
                    <a:p>
                      <a:r>
                        <a:rPr kumimoji="1" lang="ja-JP" altLang="en-US" sz="1400" b="0" dirty="0">
                          <a:solidFill>
                            <a:schemeClr val="tx1"/>
                          </a:solidFill>
                        </a:rPr>
                        <a:t>　□  座位で出来るゲームやスポーツの提供と支援</a:t>
                      </a:r>
                      <a:endParaRPr kumimoji="1" lang="en-US" altLang="ja-JP" sz="1400" b="0" dirty="0">
                        <a:solidFill>
                          <a:schemeClr val="tx1"/>
                        </a:solidFill>
                      </a:endParaRPr>
                    </a:p>
                    <a:p>
                      <a:r>
                        <a:rPr kumimoji="1" lang="ja-JP" altLang="en-US" sz="1400" b="0" dirty="0">
                          <a:solidFill>
                            <a:schemeClr val="tx1"/>
                          </a:solidFill>
                        </a:rPr>
                        <a:t>　□  病棟や病室で出来る園芸や音楽活動の提供と支援</a:t>
                      </a:r>
                      <a:endParaRPr kumimoji="1" lang="en-US" altLang="ja-JP" sz="1400" b="0" dirty="0">
                        <a:solidFill>
                          <a:schemeClr val="tx1"/>
                        </a:solidFill>
                      </a:endParaRPr>
                    </a:p>
                    <a:p>
                      <a:r>
                        <a:rPr kumimoji="1" lang="ja-JP" altLang="en-US" sz="1400" b="0" dirty="0">
                          <a:solidFill>
                            <a:schemeClr val="tx1"/>
                          </a:solidFill>
                        </a:rPr>
                        <a:t>　□  短歌や川柳、絵画などの作品を出展することを支援</a:t>
                      </a:r>
                      <a:endParaRPr kumimoji="1" lang="en-US" altLang="ja-JP" sz="1400" b="0" dirty="0">
                        <a:solidFill>
                          <a:schemeClr val="tx1"/>
                        </a:solidFill>
                      </a:endParaRPr>
                    </a:p>
                    <a:p>
                      <a:r>
                        <a:rPr kumimoji="1" lang="ja-JP" altLang="en-US" sz="1400" b="0" dirty="0">
                          <a:solidFill>
                            <a:schemeClr val="tx1"/>
                          </a:solidFill>
                        </a:rPr>
                        <a:t>　□  患者や家族が作品の展示や個展を開催することを支援</a:t>
                      </a:r>
                      <a:endParaRPr kumimoji="1" lang="en-US" altLang="ja-JP" sz="14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rPr>
                        <a:t>　□  患者と家族が二人で散歩や外出することを支援</a:t>
                      </a:r>
                      <a:endParaRPr kumimoji="1" lang="en-US" altLang="ja-JP" sz="1400" b="0" dirty="0">
                        <a:solidFill>
                          <a:schemeClr val="tx1"/>
                        </a:solidFill>
                      </a:endParaRP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941251897"/>
                  </a:ext>
                </a:extLst>
              </a:tr>
              <a:tr h="949716">
                <a:tc>
                  <a:txBody>
                    <a:bodyPr/>
                    <a:lstStyle/>
                    <a:p>
                      <a:pPr algn="ctr"/>
                      <a:r>
                        <a:rPr kumimoji="1" lang="ja-JP" altLang="en-US" sz="1600" b="1" dirty="0">
                          <a:solidFill>
                            <a:schemeClr val="tx1"/>
                          </a:solidFill>
                        </a:rPr>
                        <a:t>休養・休息</a:t>
                      </a:r>
                    </a:p>
                  </a:txBody>
                  <a:tcPr marL="68580" marR="68580" marT="34290" marB="3429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solidFill>
                      <a:schemeClr val="accent1">
                        <a:lumMod val="20000"/>
                        <a:lumOff val="80000"/>
                      </a:schemeClr>
                    </a:solidFill>
                  </a:tcPr>
                </a:tc>
                <a:tc>
                  <a:txBody>
                    <a:bodyPr/>
                    <a:lstStyle/>
                    <a:p>
                      <a:r>
                        <a:rPr kumimoji="1" lang="ja-JP" altLang="en-US" sz="1400" b="0" dirty="0">
                          <a:solidFill>
                            <a:schemeClr val="tx1"/>
                          </a:solidFill>
                        </a:rPr>
                        <a:t>　□  安楽姿勢のためのポジショニング指導</a:t>
                      </a:r>
                      <a:endParaRPr kumimoji="1" lang="en-US" altLang="ja-JP" sz="1400" b="0" dirty="0">
                        <a:solidFill>
                          <a:schemeClr val="tx1"/>
                        </a:solidFill>
                      </a:endParaRPr>
                    </a:p>
                    <a:p>
                      <a:r>
                        <a:rPr kumimoji="1" lang="ja-JP" altLang="en-US" sz="1400" b="0" dirty="0">
                          <a:solidFill>
                            <a:schemeClr val="tx1"/>
                          </a:solidFill>
                        </a:rPr>
                        <a:t>　□  除圧マットレスやクッションの提供</a:t>
                      </a:r>
                      <a:endParaRPr kumimoji="1" lang="en-US" altLang="ja-JP" sz="1400" b="0" dirty="0">
                        <a:solidFill>
                          <a:schemeClr val="tx1"/>
                        </a:solidFill>
                      </a:endParaRPr>
                    </a:p>
                    <a:p>
                      <a:r>
                        <a:rPr kumimoji="1" lang="ja-JP" altLang="en-US" sz="1400" b="0" dirty="0">
                          <a:solidFill>
                            <a:schemeClr val="tx1"/>
                          </a:solidFill>
                        </a:rPr>
                        <a:t>　□  疼痛緩和や快刺激のためのマッサージや他動運動</a:t>
                      </a:r>
                      <a:endParaRPr kumimoji="1" lang="en-US" altLang="ja-JP" sz="1400" b="0" dirty="0">
                        <a:solidFill>
                          <a:schemeClr val="tx1"/>
                        </a:solidFill>
                      </a:endParaRPr>
                    </a:p>
                    <a:p>
                      <a:r>
                        <a:rPr kumimoji="1" lang="ja-JP" altLang="en-US" sz="1400" b="0" dirty="0">
                          <a:solidFill>
                            <a:schemeClr val="tx1"/>
                          </a:solidFill>
                        </a:rPr>
                        <a:t>　□  個室でのリラクゼーション･テクニックの提供と指導</a:t>
                      </a:r>
                      <a:endParaRPr kumimoji="1" lang="en-US" altLang="ja-JP" sz="1400" b="0" dirty="0">
                        <a:solidFill>
                          <a:schemeClr val="tx1"/>
                        </a:solidFill>
                      </a:endParaRPr>
                    </a:p>
                  </a:txBody>
                  <a:tcPr marL="68580" marR="68580" marT="34290" marB="34290" anchor="ctr">
                    <a:lnL w="635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361795043"/>
                  </a:ext>
                </a:extLst>
              </a:tr>
            </a:tbl>
          </a:graphicData>
        </a:graphic>
      </p:graphicFrame>
      <p:sp>
        <p:nvSpPr>
          <p:cNvPr id="8" name="正方形/長方形 7">
            <a:extLst>
              <a:ext uri="{FF2B5EF4-FFF2-40B4-BE49-F238E27FC236}">
                <a16:creationId xmlns:a16="http://schemas.microsoft.com/office/drawing/2014/main" id="{53505FA2-CA70-4EF7-8BFF-47461403233E}"/>
              </a:ext>
            </a:extLst>
          </p:cNvPr>
          <p:cNvSpPr/>
          <p:nvPr/>
        </p:nvSpPr>
        <p:spPr>
          <a:xfrm>
            <a:off x="115219" y="122993"/>
            <a:ext cx="2608406" cy="300082"/>
          </a:xfrm>
          <a:prstGeom prst="rect">
            <a:avLst/>
          </a:prstGeom>
        </p:spPr>
        <p:txBody>
          <a:bodyPr wrap="none">
            <a:spAutoFit/>
          </a:bodyPr>
          <a:lstStyle/>
          <a:p>
            <a:r>
              <a:rPr lang="ja-JP" altLang="en-US" sz="1350" dirty="0"/>
              <a:t>３作業療法士は何ができるか？</a:t>
            </a:r>
          </a:p>
        </p:txBody>
      </p:sp>
    </p:spTree>
    <p:extLst>
      <p:ext uri="{BB962C8B-B14F-4D97-AF65-F5344CB8AC3E}">
        <p14:creationId xmlns:p14="http://schemas.microsoft.com/office/powerpoint/2010/main" val="1323941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04719A0-9CAE-4529-B1E7-8EEBC9966B04}"/>
              </a:ext>
            </a:extLst>
          </p:cNvPr>
          <p:cNvSpPr>
            <a:spLocks noGrp="1"/>
          </p:cNvSpPr>
          <p:nvPr>
            <p:ph type="title"/>
          </p:nvPr>
        </p:nvSpPr>
        <p:spPr>
          <a:xfrm>
            <a:off x="627822" y="496176"/>
            <a:ext cx="4058478" cy="989725"/>
          </a:xfrm>
        </p:spPr>
        <p:txBody>
          <a:bodyPr>
            <a:noAutofit/>
          </a:bodyPr>
          <a:lstStyle/>
          <a:p>
            <a:r>
              <a:rPr lang="ja-JP" altLang="en-US" sz="5400" b="1" dirty="0">
                <a:solidFill>
                  <a:srgbClr val="002060"/>
                </a:solidFill>
                <a:effectLst>
                  <a:outerShdw blurRad="38100" dist="38100" dir="2700000" algn="tl">
                    <a:srgbClr val="000000">
                      <a:alpha val="43137"/>
                    </a:srgbClr>
                  </a:outerShdw>
                </a:effectLst>
              </a:rPr>
              <a:t>４</a:t>
            </a:r>
            <a:r>
              <a:rPr lang="en-US" altLang="ja-JP" sz="5400" b="1" dirty="0">
                <a:solidFill>
                  <a:srgbClr val="002060"/>
                </a:solidFill>
                <a:effectLst>
                  <a:outerShdw blurRad="38100" dist="38100" dir="2700000" algn="tl">
                    <a:srgbClr val="000000">
                      <a:alpha val="43137"/>
                    </a:srgbClr>
                  </a:outerShdw>
                </a:effectLst>
              </a:rPr>
              <a:t>.</a:t>
            </a:r>
            <a:r>
              <a:rPr lang="ja-JP" altLang="en-US" sz="5400" b="1" dirty="0">
                <a:solidFill>
                  <a:srgbClr val="002060"/>
                </a:solidFill>
                <a:effectLst>
                  <a:outerShdw blurRad="38100" dist="38100" dir="2700000" algn="tl">
                    <a:srgbClr val="000000">
                      <a:alpha val="43137"/>
                    </a:srgbClr>
                  </a:outerShdw>
                </a:effectLst>
              </a:rPr>
              <a:t>事例紹介</a:t>
            </a:r>
            <a:endParaRPr kumimoji="1" lang="ja-JP" altLang="en-US" sz="54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983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6F5ECD18-E79D-4843-8E0D-0885321CC9F4}"/>
              </a:ext>
            </a:extLst>
          </p:cNvPr>
          <p:cNvGraphicFramePr>
            <a:graphicFrameLocks noGrp="1"/>
          </p:cNvGraphicFramePr>
          <p:nvPr>
            <p:extLst>
              <p:ext uri="{D42A27DB-BD31-4B8C-83A1-F6EECF244321}">
                <p14:modId xmlns:p14="http://schemas.microsoft.com/office/powerpoint/2010/main" val="2250063432"/>
              </p:ext>
            </p:extLst>
          </p:nvPr>
        </p:nvGraphicFramePr>
        <p:xfrm>
          <a:off x="647113" y="1280159"/>
          <a:ext cx="8004516" cy="5071401"/>
        </p:xfrm>
        <a:graphic>
          <a:graphicData uri="http://schemas.openxmlformats.org/drawingml/2006/table">
            <a:tbl>
              <a:tblPr firstRow="1" bandRow="1">
                <a:tableStyleId>{5C22544A-7EE6-4342-B048-85BDC9FD1C3A}</a:tableStyleId>
              </a:tblPr>
              <a:tblGrid>
                <a:gridCol w="4002258">
                  <a:extLst>
                    <a:ext uri="{9D8B030D-6E8A-4147-A177-3AD203B41FA5}">
                      <a16:colId xmlns:a16="http://schemas.microsoft.com/office/drawing/2014/main" val="3004850367"/>
                    </a:ext>
                  </a:extLst>
                </a:gridCol>
                <a:gridCol w="4002258">
                  <a:extLst>
                    <a:ext uri="{9D8B030D-6E8A-4147-A177-3AD203B41FA5}">
                      <a16:colId xmlns:a16="http://schemas.microsoft.com/office/drawing/2014/main" val="1558834358"/>
                    </a:ext>
                  </a:extLst>
                </a:gridCol>
              </a:tblGrid>
              <a:tr h="838692">
                <a:tc>
                  <a:txBody>
                    <a:bodyPr/>
                    <a:lstStyle/>
                    <a:p>
                      <a:pPr algn="ctr"/>
                      <a:r>
                        <a:rPr kumimoji="1" lang="ja-JP" altLang="en-US" sz="2400" b="1" dirty="0"/>
                        <a:t>専門職向け</a:t>
                      </a:r>
                    </a:p>
                  </a:txBody>
                  <a:tcPr anchor="ctr"/>
                </a:tc>
                <a:tc>
                  <a:txBody>
                    <a:bodyPr/>
                    <a:lstStyle/>
                    <a:p>
                      <a:pPr algn="ctr"/>
                      <a:r>
                        <a:rPr kumimoji="1" lang="ja-JP" altLang="en-US" sz="2400" b="1" dirty="0"/>
                        <a:t>患者向け</a:t>
                      </a:r>
                    </a:p>
                  </a:txBody>
                  <a:tcPr anchor="ctr"/>
                </a:tc>
                <a:extLst>
                  <a:ext uri="{0D108BD9-81ED-4DB2-BD59-A6C34878D82A}">
                    <a16:rowId xmlns:a16="http://schemas.microsoft.com/office/drawing/2014/main" val="3095668001"/>
                  </a:ext>
                </a:extLst>
              </a:tr>
              <a:tr h="12917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t>自らが望む人生の最終段階における医療・ケア</a:t>
                      </a:r>
                      <a:endParaRPr kumimoji="1" lang="en-US" altLang="ja-JP" sz="2400" b="1" dirty="0"/>
                    </a:p>
                  </a:txBody>
                  <a:tcPr anchor="ctr"/>
                </a:tc>
                <a:tc>
                  <a:txBody>
                    <a:bodyPr/>
                    <a:lstStyle/>
                    <a:p>
                      <a:pPr algn="ctr"/>
                      <a:r>
                        <a:rPr kumimoji="1" lang="en-US" altLang="ja-JP" sz="2400" b="1" dirty="0"/>
                        <a:t>ACP</a:t>
                      </a:r>
                      <a:r>
                        <a:rPr kumimoji="1" lang="ja-JP" altLang="en-US" sz="2400" b="1" dirty="0"/>
                        <a:t>の手引き･</a:t>
                      </a:r>
                      <a:br>
                        <a:rPr kumimoji="1" lang="en-US" altLang="ja-JP" sz="2400" b="1" dirty="0"/>
                      </a:br>
                      <a:r>
                        <a:rPr kumimoji="1" lang="ja-JP" altLang="en-US" sz="2400" b="1" dirty="0"/>
                        <a:t>　私の心づもり</a:t>
                      </a:r>
                    </a:p>
                  </a:txBody>
                  <a:tcPr anchor="ctr"/>
                </a:tc>
                <a:extLst>
                  <a:ext uri="{0D108BD9-81ED-4DB2-BD59-A6C34878D82A}">
                    <a16:rowId xmlns:a16="http://schemas.microsoft.com/office/drawing/2014/main" val="1709753897"/>
                  </a:ext>
                </a:extLst>
              </a:tr>
              <a:tr h="2941002">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624338925"/>
                  </a:ext>
                </a:extLst>
              </a:tr>
            </a:tbl>
          </a:graphicData>
        </a:graphic>
      </p:graphicFrame>
      <p:sp>
        <p:nvSpPr>
          <p:cNvPr id="8" name="タイトル 1">
            <a:extLst>
              <a:ext uri="{FF2B5EF4-FFF2-40B4-BE49-F238E27FC236}">
                <a16:creationId xmlns:a16="http://schemas.microsoft.com/office/drawing/2014/main" id="{02EBE8C0-4811-4CE2-8011-6BC860A90E54}"/>
              </a:ext>
            </a:extLst>
          </p:cNvPr>
          <p:cNvSpPr txBox="1">
            <a:spLocks/>
          </p:cNvSpPr>
          <p:nvPr/>
        </p:nvSpPr>
        <p:spPr>
          <a:xfrm>
            <a:off x="843056" y="490362"/>
            <a:ext cx="8600948" cy="59147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ACP:</a:t>
            </a:r>
            <a:r>
              <a:rPr lang="ja-JP" altLang="en-US" sz="3600" dirty="0"/>
              <a:t>ｱﾄﾞﾊﾞﾝｽ･ｹｱ･ﾌﾟﾗﾝﾆﾝｸﾞ</a:t>
            </a:r>
            <a:r>
              <a:rPr lang="en-US" altLang="ja-JP" sz="3600" dirty="0"/>
              <a:t>(</a:t>
            </a:r>
            <a:r>
              <a:rPr lang="ja-JP" altLang="en-US" sz="3600" dirty="0"/>
              <a:t>人生会議</a:t>
            </a:r>
            <a:r>
              <a:rPr lang="en-US" altLang="ja-JP" sz="3600" dirty="0"/>
              <a:t>)</a:t>
            </a:r>
            <a:endParaRPr lang="ja-JP" altLang="en-US" dirty="0"/>
          </a:p>
        </p:txBody>
      </p:sp>
      <p:sp>
        <p:nvSpPr>
          <p:cNvPr id="13" name="テキスト ボックス 12">
            <a:extLst>
              <a:ext uri="{FF2B5EF4-FFF2-40B4-BE49-F238E27FC236}">
                <a16:creationId xmlns:a16="http://schemas.microsoft.com/office/drawing/2014/main" id="{F0CE5511-20DB-489E-A51C-3A2FEBE8084C}"/>
              </a:ext>
            </a:extLst>
          </p:cNvPr>
          <p:cNvSpPr txBox="1"/>
          <p:nvPr/>
        </p:nvSpPr>
        <p:spPr>
          <a:xfrm>
            <a:off x="1740330" y="6422922"/>
            <a:ext cx="1947681" cy="261610"/>
          </a:xfrm>
          <a:prstGeom prst="rect">
            <a:avLst/>
          </a:prstGeom>
          <a:noFill/>
        </p:spPr>
        <p:txBody>
          <a:bodyPr wrap="square" rtlCol="0">
            <a:spAutoFit/>
          </a:bodyPr>
          <a:lstStyle/>
          <a:p>
            <a:pPr algn="ctr"/>
            <a:r>
              <a:rPr lang="en-US" altLang="ja-JP" sz="1100" dirty="0"/>
              <a:t>(</a:t>
            </a:r>
            <a:r>
              <a:rPr lang="ja-JP" altLang="en-US" sz="1100" dirty="0"/>
              <a:t>厚生労働省</a:t>
            </a:r>
            <a:r>
              <a:rPr lang="en-US" altLang="ja-JP" sz="1100" dirty="0"/>
              <a:t>HP</a:t>
            </a:r>
            <a:r>
              <a:rPr lang="ja-JP" altLang="en-US" sz="1100" dirty="0"/>
              <a:t>より</a:t>
            </a:r>
            <a:r>
              <a:rPr lang="en-US" altLang="ja-JP" sz="1100" dirty="0"/>
              <a:t>)</a:t>
            </a:r>
            <a:endParaRPr lang="ja-JP" altLang="en-US" sz="1100" dirty="0"/>
          </a:p>
        </p:txBody>
      </p:sp>
      <p:sp>
        <p:nvSpPr>
          <p:cNvPr id="14" name="テキスト ボックス 13">
            <a:extLst>
              <a:ext uri="{FF2B5EF4-FFF2-40B4-BE49-F238E27FC236}">
                <a16:creationId xmlns:a16="http://schemas.microsoft.com/office/drawing/2014/main" id="{DCF4EB7D-B15C-44E9-976E-744DA99C873B}"/>
              </a:ext>
            </a:extLst>
          </p:cNvPr>
          <p:cNvSpPr txBox="1"/>
          <p:nvPr/>
        </p:nvSpPr>
        <p:spPr>
          <a:xfrm>
            <a:off x="5342544" y="6422922"/>
            <a:ext cx="2639028" cy="261610"/>
          </a:xfrm>
          <a:prstGeom prst="rect">
            <a:avLst/>
          </a:prstGeom>
          <a:noFill/>
        </p:spPr>
        <p:txBody>
          <a:bodyPr wrap="square" rtlCol="0">
            <a:spAutoFit/>
          </a:bodyPr>
          <a:lstStyle/>
          <a:p>
            <a:pPr algn="ctr"/>
            <a:r>
              <a:rPr lang="en-US" altLang="ja-JP" sz="1100" dirty="0"/>
              <a:t>(</a:t>
            </a:r>
            <a:r>
              <a:rPr lang="ja-JP" altLang="en-US" sz="1100" dirty="0"/>
              <a:t>広島県保健地域対策協議会</a:t>
            </a:r>
            <a:r>
              <a:rPr lang="en-US" altLang="ja-JP" sz="1100" dirty="0"/>
              <a:t>HP)</a:t>
            </a:r>
            <a:r>
              <a:rPr lang="ja-JP" altLang="en-US" sz="1100" dirty="0"/>
              <a:t>より</a:t>
            </a:r>
            <a:r>
              <a:rPr lang="en-US" altLang="ja-JP" sz="1100" dirty="0"/>
              <a:t>)</a:t>
            </a:r>
            <a:endParaRPr lang="ja-JP" altLang="en-US" sz="1100" dirty="0"/>
          </a:p>
        </p:txBody>
      </p:sp>
      <p:pic>
        <p:nvPicPr>
          <p:cNvPr id="3" name="図 2">
            <a:extLst>
              <a:ext uri="{FF2B5EF4-FFF2-40B4-BE49-F238E27FC236}">
                <a16:creationId xmlns:a16="http://schemas.microsoft.com/office/drawing/2014/main" id="{56AC73C0-9E22-4926-83AB-79F8E1194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344" y="3600514"/>
            <a:ext cx="2571428" cy="2571428"/>
          </a:xfrm>
          <a:prstGeom prst="rect">
            <a:avLst/>
          </a:prstGeom>
        </p:spPr>
      </p:pic>
      <p:pic>
        <p:nvPicPr>
          <p:cNvPr id="5" name="図 4">
            <a:extLst>
              <a:ext uri="{FF2B5EF4-FFF2-40B4-BE49-F238E27FC236}">
                <a16:creationId xmlns:a16="http://schemas.microsoft.com/office/drawing/2014/main" id="{76BD5954-44B0-4B98-85E9-7ADBD3D6C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57" y="3600514"/>
            <a:ext cx="2571429" cy="2571429"/>
          </a:xfrm>
          <a:prstGeom prst="rect">
            <a:avLst/>
          </a:prstGeom>
        </p:spPr>
      </p:pic>
    </p:spTree>
    <p:extLst>
      <p:ext uri="{BB962C8B-B14F-4D97-AF65-F5344CB8AC3E}">
        <p14:creationId xmlns:p14="http://schemas.microsoft.com/office/powerpoint/2010/main" val="2405496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E3EAD48D-5E92-46CC-A1CD-55C9FE1C41BE}"/>
              </a:ext>
            </a:extLst>
          </p:cNvPr>
          <p:cNvGraphicFramePr>
            <a:graphicFrameLocks noGrp="1"/>
          </p:cNvGraphicFramePr>
          <p:nvPr/>
        </p:nvGraphicFramePr>
        <p:xfrm>
          <a:off x="388932" y="619154"/>
          <a:ext cx="8497434" cy="5782530"/>
        </p:xfrm>
        <a:graphic>
          <a:graphicData uri="http://schemas.openxmlformats.org/drawingml/2006/table">
            <a:tbl>
              <a:tblPr firstRow="1" bandRow="1">
                <a:tableStyleId>{5940675A-B579-460E-94D1-54222C63F5DA}</a:tableStyleId>
              </a:tblPr>
              <a:tblGrid>
                <a:gridCol w="2832478">
                  <a:extLst>
                    <a:ext uri="{9D8B030D-6E8A-4147-A177-3AD203B41FA5}">
                      <a16:colId xmlns:a16="http://schemas.microsoft.com/office/drawing/2014/main" val="2685423968"/>
                    </a:ext>
                  </a:extLst>
                </a:gridCol>
                <a:gridCol w="2832478">
                  <a:extLst>
                    <a:ext uri="{9D8B030D-6E8A-4147-A177-3AD203B41FA5}">
                      <a16:colId xmlns:a16="http://schemas.microsoft.com/office/drawing/2014/main" val="1584193002"/>
                    </a:ext>
                  </a:extLst>
                </a:gridCol>
                <a:gridCol w="1416239">
                  <a:extLst>
                    <a:ext uri="{9D8B030D-6E8A-4147-A177-3AD203B41FA5}">
                      <a16:colId xmlns:a16="http://schemas.microsoft.com/office/drawing/2014/main" val="1741282166"/>
                    </a:ext>
                  </a:extLst>
                </a:gridCol>
                <a:gridCol w="1416239">
                  <a:extLst>
                    <a:ext uri="{9D8B030D-6E8A-4147-A177-3AD203B41FA5}">
                      <a16:colId xmlns:a16="http://schemas.microsoft.com/office/drawing/2014/main" val="749438172"/>
                    </a:ext>
                  </a:extLst>
                </a:gridCol>
              </a:tblGrid>
              <a:tr h="1927510">
                <a:tc>
                  <a:txBody>
                    <a:bodyPr/>
                    <a:lstStyle/>
                    <a:p>
                      <a:pPr algn="ctr"/>
                      <a:r>
                        <a:rPr kumimoji="1" lang="ja-JP" altLang="en-US" b="1" u="sng" dirty="0"/>
                        <a:t>ｱｰﾑｽﾘﾝｸﾞｶﾊﾞｰ</a:t>
                      </a:r>
                      <a:br>
                        <a:rPr kumimoji="1" lang="en-US" altLang="ja-JP" b="1" dirty="0"/>
                      </a:br>
                      <a:r>
                        <a:rPr kumimoji="1" lang="ja-JP" altLang="en-US" b="1" u="sng" dirty="0"/>
                        <a:t>ﾈｯｸｳｫｰﾏｰ</a:t>
                      </a:r>
                      <a:r>
                        <a:rPr kumimoji="1" lang="ja-JP" altLang="en-US" b="1" u="none" dirty="0"/>
                        <a:t>縫って</a:t>
                      </a:r>
                      <a:r>
                        <a:rPr kumimoji="1" lang="ja-JP" altLang="en-US" b="1" u="sng" dirty="0"/>
                        <a:t>ﾎﾞﾀﾝ</a:t>
                      </a:r>
                      <a:r>
                        <a:rPr kumimoji="1" lang="ja-JP" altLang="en-US" b="1" u="none" dirty="0"/>
                        <a:t>付け</a:t>
                      </a:r>
                    </a:p>
                  </a:txBody>
                  <a:tcPr/>
                </a:tc>
                <a:tc>
                  <a:txBody>
                    <a:bodyPr/>
                    <a:lstStyle/>
                    <a:p>
                      <a:pPr algn="ctr"/>
                      <a:r>
                        <a:rPr kumimoji="1" lang="ja-JP" altLang="en-US" b="1" u="sng" dirty="0"/>
                        <a:t>呼び鈴</a:t>
                      </a:r>
                      <a:endParaRPr kumimoji="1" lang="en-US" altLang="ja-JP" b="1" u="sng" dirty="0"/>
                    </a:p>
                    <a:p>
                      <a:pPr algn="ctr"/>
                      <a:r>
                        <a:rPr kumimoji="1" lang="ja-JP" altLang="en-US" b="1" u="sng" dirty="0"/>
                        <a:t>自転車用ﾁｬｲﾑ</a:t>
                      </a:r>
                      <a:r>
                        <a:rPr kumimoji="1" lang="ja-JP" altLang="en-US" b="1" dirty="0"/>
                        <a:t>を柵に設置</a:t>
                      </a:r>
                    </a:p>
                  </a:txBody>
                  <a:tcPr/>
                </a:tc>
                <a:tc gridSpan="2">
                  <a:txBody>
                    <a:bodyPr/>
                    <a:lstStyle/>
                    <a:p>
                      <a:pPr algn="ctr"/>
                      <a:r>
                        <a:rPr kumimoji="1" lang="ja-JP" altLang="en-US" b="1" u="sng" dirty="0"/>
                        <a:t>滑り止めシート</a:t>
                      </a:r>
                      <a:endParaRPr kumimoji="1" lang="en-US" altLang="ja-JP" b="1" u="sng" dirty="0"/>
                    </a:p>
                    <a:p>
                      <a:pPr algn="ctr"/>
                      <a:r>
                        <a:rPr kumimoji="1" lang="ja-JP" altLang="en-US" b="1" dirty="0"/>
                        <a:t>用途はいろいろ！</a:t>
                      </a:r>
                    </a:p>
                  </a:txBody>
                  <a:tcPr/>
                </a:tc>
                <a:tc hMerge="1">
                  <a:txBody>
                    <a:bodyPr/>
                    <a:lstStyle/>
                    <a:p>
                      <a:endParaRPr kumimoji="1" lang="ja-JP" altLang="en-US"/>
                    </a:p>
                  </a:txBody>
                  <a:tcPr/>
                </a:tc>
                <a:extLst>
                  <a:ext uri="{0D108BD9-81ED-4DB2-BD59-A6C34878D82A}">
                    <a16:rowId xmlns:a16="http://schemas.microsoft.com/office/drawing/2014/main" val="2775473132"/>
                  </a:ext>
                </a:extLst>
              </a:tr>
              <a:tr h="1927510">
                <a:tc>
                  <a:txBody>
                    <a:bodyPr/>
                    <a:lstStyle/>
                    <a:p>
                      <a:pPr algn="ctr"/>
                      <a:r>
                        <a:rPr kumimoji="1" lang="ja-JP" altLang="en-US" b="1" u="sng" dirty="0"/>
                        <a:t>ボトルオープナー</a:t>
                      </a:r>
                      <a:endParaRPr kumimoji="1" lang="en-US" altLang="ja-JP" b="1" u="sng" dirty="0"/>
                    </a:p>
                    <a:p>
                      <a:pPr algn="ctr"/>
                      <a:r>
                        <a:rPr kumimoji="1" lang="ja-JP" altLang="en-US" b="1" dirty="0"/>
                        <a:t>意外と要望多し</a:t>
                      </a:r>
                    </a:p>
                  </a:txBody>
                  <a:tcPr/>
                </a:tc>
                <a:tc>
                  <a:txBody>
                    <a:bodyPr/>
                    <a:lstStyle/>
                    <a:p>
                      <a:pPr algn="r"/>
                      <a:r>
                        <a:rPr kumimoji="1" lang="ja-JP" altLang="en-US" b="1" u="sng" dirty="0"/>
                        <a:t>杖ピタッと</a:t>
                      </a:r>
                      <a:endParaRPr kumimoji="1" lang="en-US" altLang="ja-JP" b="1" u="sng" dirty="0"/>
                    </a:p>
                    <a:p>
                      <a:pPr algn="r"/>
                      <a:endParaRPr kumimoji="1" lang="en-US" altLang="ja-JP" b="1" dirty="0"/>
                    </a:p>
                    <a:p>
                      <a:pPr algn="r"/>
                      <a:r>
                        <a:rPr kumimoji="1" lang="ja-JP" altLang="en-US" b="1" dirty="0"/>
                        <a:t>滑り止め力</a:t>
                      </a:r>
                      <a:endParaRPr kumimoji="1" lang="en-US" altLang="ja-JP" b="1" dirty="0"/>
                    </a:p>
                    <a:p>
                      <a:pPr algn="r"/>
                      <a:r>
                        <a:rPr kumimoji="1" lang="ja-JP" altLang="en-US" b="1" dirty="0"/>
                        <a:t>いま一つ･･･</a:t>
                      </a:r>
                      <a:endParaRPr kumimoji="1" lang="en-US" altLang="ja-JP" b="1" dirty="0"/>
                    </a:p>
                    <a:p>
                      <a:pPr algn="r"/>
                      <a:r>
                        <a:rPr kumimoji="1" lang="ja-JP" altLang="en-US" b="1" dirty="0"/>
                        <a:t>試用で</a:t>
                      </a:r>
                      <a:endParaRPr kumimoji="1" lang="en-US" altLang="ja-JP" b="1" dirty="0"/>
                    </a:p>
                    <a:p>
                      <a:pPr algn="r"/>
                      <a:r>
                        <a:rPr kumimoji="1" lang="ja-JP" altLang="en-US" b="1" dirty="0"/>
                        <a:t>使ってます</a:t>
                      </a:r>
                      <a:endParaRPr kumimoji="1" lang="en-US" altLang="ja-JP" b="1" dirty="0"/>
                    </a:p>
                  </a:txBody>
                  <a:tcPr/>
                </a:tc>
                <a:tc>
                  <a:txBody>
                    <a:bodyPr/>
                    <a:lstStyle/>
                    <a:p>
                      <a:pPr algn="ctr"/>
                      <a:r>
                        <a:rPr kumimoji="1" lang="ja-JP" altLang="en-US" b="1" u="sng" dirty="0"/>
                        <a:t>工具一式</a:t>
                      </a:r>
                      <a:endParaRPr kumimoji="1" lang="en-US" altLang="ja-JP" b="1" u="sng" dirty="0"/>
                    </a:p>
                  </a:txBody>
                  <a:tcPr/>
                </a:tc>
                <a:tc>
                  <a:txBody>
                    <a:bodyPr/>
                    <a:lstStyle/>
                    <a:p>
                      <a:pPr algn="ctr"/>
                      <a:r>
                        <a:rPr kumimoji="1" lang="ja-JP" altLang="en-US" b="1" u="sng" dirty="0"/>
                        <a:t>マスキング</a:t>
                      </a:r>
                      <a:endParaRPr kumimoji="1" lang="en-US" altLang="ja-JP" b="1" u="sng" dirty="0"/>
                    </a:p>
                    <a:p>
                      <a:pPr algn="ctr"/>
                      <a:r>
                        <a:rPr kumimoji="1" lang="ja-JP" altLang="en-US" b="1" u="sng" dirty="0"/>
                        <a:t>テープ</a:t>
                      </a:r>
                    </a:p>
                  </a:txBody>
                  <a:tcPr/>
                </a:tc>
                <a:extLst>
                  <a:ext uri="{0D108BD9-81ED-4DB2-BD59-A6C34878D82A}">
                    <a16:rowId xmlns:a16="http://schemas.microsoft.com/office/drawing/2014/main" val="2570019259"/>
                  </a:ext>
                </a:extLst>
              </a:tr>
              <a:tr h="1927510">
                <a:tc>
                  <a:txBody>
                    <a:bodyPr/>
                    <a:lstStyle/>
                    <a:p>
                      <a:pPr algn="ctr"/>
                      <a:r>
                        <a:rPr kumimoji="1" lang="ja-JP" altLang="en-US" b="1" u="sng" dirty="0"/>
                        <a:t>万能ハンド</a:t>
                      </a:r>
                      <a:endParaRPr kumimoji="1" lang="en-US" altLang="ja-JP" b="1" u="sng" dirty="0"/>
                    </a:p>
                    <a:p>
                      <a:pPr algn="ctr"/>
                      <a:r>
                        <a:rPr kumimoji="1" lang="ja-JP" altLang="en-US" b="1" dirty="0"/>
                        <a:t>対麻痺の方の必需品</a:t>
                      </a:r>
                    </a:p>
                  </a:txBody>
                  <a:tcPr/>
                </a:tc>
                <a:tc gridSpan="3">
                  <a:txBody>
                    <a:bodyPr/>
                    <a:lstStyle/>
                    <a:p>
                      <a:pPr algn="r"/>
                      <a:r>
                        <a:rPr kumimoji="1" lang="ja-JP" altLang="en-US" b="1" u="sng" dirty="0"/>
                        <a:t>ヘッドホルダーバンド</a:t>
                      </a:r>
                      <a:endParaRPr kumimoji="1" lang="en-US" altLang="ja-JP" b="1" u="sng" dirty="0"/>
                    </a:p>
                    <a:p>
                      <a:pPr algn="r"/>
                      <a:r>
                        <a:rPr kumimoji="1" lang="ja-JP" altLang="en-US" b="1" u="sng" dirty="0"/>
                        <a:t>ヘアバンド</a:t>
                      </a:r>
                      <a:r>
                        <a:rPr kumimoji="1" lang="ja-JP" altLang="en-US" b="1" dirty="0"/>
                        <a:t>＋</a:t>
                      </a:r>
                      <a:br>
                        <a:rPr kumimoji="1" lang="en-US" altLang="ja-JP" b="1" dirty="0"/>
                      </a:br>
                      <a:r>
                        <a:rPr kumimoji="1" lang="ja-JP" altLang="en-US" b="1" u="sng" dirty="0"/>
                        <a:t>便利ベルト</a:t>
                      </a:r>
                      <a:br>
                        <a:rPr kumimoji="1" lang="en-US" altLang="ja-JP" b="1" dirty="0"/>
                      </a:br>
                      <a:r>
                        <a:rPr kumimoji="1" lang="ja-JP" altLang="en-US" b="1" dirty="0"/>
                        <a:t>縫いつけて</a:t>
                      </a:r>
                      <a:endParaRPr kumimoji="1" lang="en-US" altLang="ja-JP" b="1" dirty="0"/>
                    </a:p>
                    <a:p>
                      <a:pPr algn="r"/>
                      <a:r>
                        <a:rPr kumimoji="1" lang="ja-JP" altLang="en-US" b="1" dirty="0"/>
                        <a:t>頭部の固定を</a:t>
                      </a:r>
                      <a:endParaRPr kumimoji="1" lang="en-US" altLang="ja-JP" b="1" dirty="0"/>
                    </a:p>
                    <a:p>
                      <a:pPr algn="r"/>
                      <a:r>
                        <a:rPr kumimoji="1" lang="ja-JP" altLang="en-US" b="1" dirty="0"/>
                        <a:t>図ります</a:t>
                      </a:r>
                      <a:endParaRPr kumimoji="1" lang="en-US" altLang="ja-JP" b="1" dirty="0"/>
                    </a:p>
                  </a:txBody>
                  <a:tcPr/>
                </a:tc>
                <a:tc hMerge="1">
                  <a:txBody>
                    <a:bodyPr/>
                    <a:lstStyle/>
                    <a:p>
                      <a:pPr algn="ctr"/>
                      <a:endParaRPr kumimoji="1" lang="ja-JP" altLang="en-US" dirty="0"/>
                    </a:p>
                  </a:txBody>
                  <a:tcPr/>
                </a:tc>
                <a:tc hMerge="1">
                  <a:txBody>
                    <a:bodyPr/>
                    <a:lstStyle/>
                    <a:p>
                      <a:endParaRPr kumimoji="1" lang="ja-JP" altLang="en-US"/>
                    </a:p>
                  </a:txBody>
                  <a:tcPr/>
                </a:tc>
                <a:extLst>
                  <a:ext uri="{0D108BD9-81ED-4DB2-BD59-A6C34878D82A}">
                    <a16:rowId xmlns:a16="http://schemas.microsoft.com/office/drawing/2014/main" val="4027967868"/>
                  </a:ext>
                </a:extLst>
              </a:tr>
            </a:tbl>
          </a:graphicData>
        </a:graphic>
      </p:graphicFrame>
      <p:sp>
        <p:nvSpPr>
          <p:cNvPr id="2" name="テキスト ボックス 1">
            <a:extLst>
              <a:ext uri="{FF2B5EF4-FFF2-40B4-BE49-F238E27FC236}">
                <a16:creationId xmlns:a16="http://schemas.microsoft.com/office/drawing/2014/main" id="{511FEB47-6538-44D0-B88C-1EA927C454A5}"/>
              </a:ext>
            </a:extLst>
          </p:cNvPr>
          <p:cNvSpPr txBox="1"/>
          <p:nvPr/>
        </p:nvSpPr>
        <p:spPr>
          <a:xfrm>
            <a:off x="0" y="74870"/>
            <a:ext cx="9144000" cy="461665"/>
          </a:xfrm>
          <a:prstGeom prst="rect">
            <a:avLst/>
          </a:prstGeom>
          <a:solidFill>
            <a:srgbClr val="FFFF00"/>
          </a:solidFill>
        </p:spPr>
        <p:txBody>
          <a:bodyPr wrap="square" rtlCol="0">
            <a:spAutoFit/>
          </a:bodyPr>
          <a:lstStyle/>
          <a:p>
            <a:r>
              <a:rPr kumimoji="1" lang="ja-JP" altLang="en-US" sz="2400" b="1" dirty="0"/>
              <a:t>使える！</a:t>
            </a:r>
            <a:r>
              <a:rPr kumimoji="1" lang="en-US" altLang="ja-JP" sz="2400" b="1" dirty="0"/>
              <a:t>100</a:t>
            </a:r>
            <a:r>
              <a:rPr kumimoji="1" lang="ja-JP" altLang="en-US" sz="2400" b="1" dirty="0"/>
              <a:t>円均一グッズ！</a:t>
            </a:r>
            <a:r>
              <a:rPr kumimoji="1" lang="ja-JP" altLang="en-US" sz="2000" dirty="0"/>
              <a:t>～皆さんは何をどうやって使ってますか？～</a:t>
            </a:r>
            <a:endParaRPr kumimoji="1" lang="ja-JP" altLang="en-US" sz="2400" dirty="0"/>
          </a:p>
        </p:txBody>
      </p:sp>
      <p:pic>
        <p:nvPicPr>
          <p:cNvPr id="11" name="図 10">
            <a:extLst>
              <a:ext uri="{FF2B5EF4-FFF2-40B4-BE49-F238E27FC236}">
                <a16:creationId xmlns:a16="http://schemas.microsoft.com/office/drawing/2014/main" id="{44F3EBA7-020F-4D02-BA23-3E99EB3AF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458" y="1180238"/>
            <a:ext cx="1846961" cy="1385220"/>
          </a:xfrm>
          <a:prstGeom prst="rect">
            <a:avLst/>
          </a:prstGeom>
          <a:ln>
            <a:noFill/>
          </a:ln>
          <a:effectLst>
            <a:softEdge rad="112500"/>
          </a:effectLst>
        </p:spPr>
      </p:pic>
      <p:pic>
        <p:nvPicPr>
          <p:cNvPr id="15" name="図 14">
            <a:extLst>
              <a:ext uri="{FF2B5EF4-FFF2-40B4-BE49-F238E27FC236}">
                <a16:creationId xmlns:a16="http://schemas.microsoft.com/office/drawing/2014/main" id="{E6671CBC-5673-4991-BA58-FA9D8F687D9D}"/>
              </a:ext>
            </a:extLst>
          </p:cNvPr>
          <p:cNvPicPr>
            <a:picLocks noChangeAspect="1"/>
          </p:cNvPicPr>
          <p:nvPr/>
        </p:nvPicPr>
        <p:blipFill rotWithShape="1">
          <a:blip r:embed="rId3">
            <a:extLst>
              <a:ext uri="{28A0092B-C50C-407E-A947-70E740481C1C}">
                <a14:useLocalDpi xmlns:a14="http://schemas.microsoft.com/office/drawing/2010/main" val="0"/>
              </a:ext>
            </a:extLst>
          </a:blip>
          <a:srcRect l="13352" t="13352"/>
          <a:stretch/>
        </p:blipFill>
        <p:spPr>
          <a:xfrm>
            <a:off x="3818612" y="1166281"/>
            <a:ext cx="1846962" cy="1385221"/>
          </a:xfrm>
          <a:prstGeom prst="rect">
            <a:avLst/>
          </a:prstGeom>
          <a:ln>
            <a:noFill/>
          </a:ln>
          <a:effectLst>
            <a:softEdge rad="112500"/>
          </a:effectLst>
        </p:spPr>
      </p:pic>
      <p:pic>
        <p:nvPicPr>
          <p:cNvPr id="6" name="図 5">
            <a:extLst>
              <a:ext uri="{FF2B5EF4-FFF2-40B4-BE49-F238E27FC236}">
                <a16:creationId xmlns:a16="http://schemas.microsoft.com/office/drawing/2014/main" id="{BEBBD1D3-4399-4BF7-BD23-99D1ED9E648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12060" y="1199288"/>
            <a:ext cx="1927544" cy="1340246"/>
          </a:xfrm>
          <a:prstGeom prst="rect">
            <a:avLst/>
          </a:prstGeom>
          <a:ln>
            <a:noFill/>
          </a:ln>
          <a:effectLst>
            <a:softEdge rad="112500"/>
          </a:effectLst>
        </p:spPr>
      </p:pic>
      <p:pic>
        <p:nvPicPr>
          <p:cNvPr id="10" name="図 9">
            <a:extLst>
              <a:ext uri="{FF2B5EF4-FFF2-40B4-BE49-F238E27FC236}">
                <a16:creationId xmlns:a16="http://schemas.microsoft.com/office/drawing/2014/main" id="{4486B752-B335-43C4-AE70-CF3FC7ABE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057" y="3127426"/>
            <a:ext cx="2338663" cy="1317447"/>
          </a:xfrm>
          <a:prstGeom prst="rect">
            <a:avLst/>
          </a:prstGeom>
          <a:ln>
            <a:noFill/>
          </a:ln>
          <a:effectLst>
            <a:softEdge rad="112500"/>
          </a:effectLst>
        </p:spPr>
      </p:pic>
      <p:pic>
        <p:nvPicPr>
          <p:cNvPr id="18" name="図 17">
            <a:extLst>
              <a:ext uri="{FF2B5EF4-FFF2-40B4-BE49-F238E27FC236}">
                <a16:creationId xmlns:a16="http://schemas.microsoft.com/office/drawing/2014/main" id="{7B34AD4C-2779-412B-94EF-3F844873EE5E}"/>
              </a:ext>
            </a:extLst>
          </p:cNvPr>
          <p:cNvPicPr>
            <a:picLocks noChangeAspect="1"/>
          </p:cNvPicPr>
          <p:nvPr/>
        </p:nvPicPr>
        <p:blipFill rotWithShape="1">
          <a:blip r:embed="rId7">
            <a:extLst>
              <a:ext uri="{28A0092B-C50C-407E-A947-70E740481C1C}">
                <a14:useLocalDpi xmlns:a14="http://schemas.microsoft.com/office/drawing/2010/main" val="0"/>
              </a:ext>
            </a:extLst>
          </a:blip>
          <a:srcRect l="21055" t="2168" r="19350"/>
          <a:stretch/>
        </p:blipFill>
        <p:spPr>
          <a:xfrm>
            <a:off x="3265394" y="2551502"/>
            <a:ext cx="1541225" cy="1900510"/>
          </a:xfrm>
          <a:prstGeom prst="rect">
            <a:avLst/>
          </a:prstGeom>
          <a:ln>
            <a:noFill/>
          </a:ln>
          <a:effectLst>
            <a:softEdge rad="112500"/>
          </a:effectLst>
        </p:spPr>
      </p:pic>
      <p:pic>
        <p:nvPicPr>
          <p:cNvPr id="22" name="図 21">
            <a:extLst>
              <a:ext uri="{FF2B5EF4-FFF2-40B4-BE49-F238E27FC236}">
                <a16:creationId xmlns:a16="http://schemas.microsoft.com/office/drawing/2014/main" id="{7021DF8C-C5DE-4B46-9972-28BAAC4076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001662" y="3149401"/>
            <a:ext cx="1573767" cy="1073023"/>
          </a:xfrm>
          <a:prstGeom prst="rect">
            <a:avLst/>
          </a:prstGeom>
          <a:ln>
            <a:noFill/>
          </a:ln>
          <a:effectLst>
            <a:softEdge rad="112500"/>
          </a:effectLst>
        </p:spPr>
      </p:pic>
      <p:pic>
        <p:nvPicPr>
          <p:cNvPr id="26" name="図 25">
            <a:extLst>
              <a:ext uri="{FF2B5EF4-FFF2-40B4-BE49-F238E27FC236}">
                <a16:creationId xmlns:a16="http://schemas.microsoft.com/office/drawing/2014/main" id="{6D4BCD2E-F16A-45C2-BB76-241CA46CD3A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l="26531" r="13542"/>
          <a:stretch/>
        </p:blipFill>
        <p:spPr>
          <a:xfrm rot="16200000">
            <a:off x="1210529" y="4403642"/>
            <a:ext cx="1204817" cy="2680663"/>
          </a:xfrm>
          <a:prstGeom prst="rect">
            <a:avLst/>
          </a:prstGeom>
          <a:ln>
            <a:noFill/>
          </a:ln>
          <a:effectLst>
            <a:softEdge rad="112500"/>
          </a:effectLst>
        </p:spPr>
      </p:pic>
      <p:pic>
        <p:nvPicPr>
          <p:cNvPr id="30" name="図 29">
            <a:extLst>
              <a:ext uri="{FF2B5EF4-FFF2-40B4-BE49-F238E27FC236}">
                <a16:creationId xmlns:a16="http://schemas.microsoft.com/office/drawing/2014/main" id="{5C5D1B15-D037-4E25-9DCC-2EA5445D299C}"/>
              </a:ext>
            </a:extLst>
          </p:cNvPr>
          <p:cNvPicPr>
            <a:picLocks noChangeAspect="1"/>
          </p:cNvPicPr>
          <p:nvPr/>
        </p:nvPicPr>
        <p:blipFill rotWithShape="1">
          <a:blip r:embed="rId11">
            <a:extLst>
              <a:ext uri="{28A0092B-C50C-407E-A947-70E740481C1C}">
                <a14:useLocalDpi xmlns:a14="http://schemas.microsoft.com/office/drawing/2010/main" val="0"/>
              </a:ext>
            </a:extLst>
          </a:blip>
          <a:srcRect l="29926" r="24367" b="6629"/>
          <a:stretch/>
        </p:blipFill>
        <p:spPr>
          <a:xfrm>
            <a:off x="5058011" y="4603692"/>
            <a:ext cx="1528293" cy="1755279"/>
          </a:xfrm>
          <a:prstGeom prst="rect">
            <a:avLst/>
          </a:prstGeom>
          <a:ln>
            <a:noFill/>
          </a:ln>
          <a:effectLst>
            <a:softEdge rad="112500"/>
          </a:effectLst>
        </p:spPr>
      </p:pic>
      <p:pic>
        <p:nvPicPr>
          <p:cNvPr id="34" name="図 33">
            <a:extLst>
              <a:ext uri="{FF2B5EF4-FFF2-40B4-BE49-F238E27FC236}">
                <a16:creationId xmlns:a16="http://schemas.microsoft.com/office/drawing/2014/main" id="{A0168E9A-BB65-44C3-B4CB-C055C579B8CE}"/>
              </a:ext>
            </a:extLst>
          </p:cNvPr>
          <p:cNvPicPr>
            <a:picLocks noChangeAspect="1"/>
          </p:cNvPicPr>
          <p:nvPr/>
        </p:nvPicPr>
        <p:blipFill rotWithShape="1">
          <a:blip r:embed="rId12">
            <a:extLst>
              <a:ext uri="{28A0092B-C50C-407E-A947-70E740481C1C}">
                <a14:useLocalDpi xmlns:a14="http://schemas.microsoft.com/office/drawing/2010/main" val="0"/>
              </a:ext>
            </a:extLst>
          </a:blip>
          <a:srcRect t="31146" b="13968"/>
          <a:stretch/>
        </p:blipFill>
        <p:spPr>
          <a:xfrm>
            <a:off x="3189735" y="4491311"/>
            <a:ext cx="2003260" cy="1955661"/>
          </a:xfrm>
          <a:prstGeom prst="rect">
            <a:avLst/>
          </a:prstGeom>
          <a:ln>
            <a:noFill/>
          </a:ln>
          <a:effectLst>
            <a:softEdge rad="112500"/>
          </a:effectLst>
        </p:spPr>
      </p:pic>
      <p:pic>
        <p:nvPicPr>
          <p:cNvPr id="38" name="図 37">
            <a:extLst>
              <a:ext uri="{FF2B5EF4-FFF2-40B4-BE49-F238E27FC236}">
                <a16:creationId xmlns:a16="http://schemas.microsoft.com/office/drawing/2014/main" id="{F00E055B-3C03-4D7B-9F7B-4C49D09819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flipV="1">
            <a:off x="6221189" y="5266969"/>
            <a:ext cx="1134715" cy="1134715"/>
          </a:xfrm>
          <a:prstGeom prst="rect">
            <a:avLst/>
          </a:prstGeom>
          <a:ln>
            <a:noFill/>
          </a:ln>
          <a:effectLst>
            <a:softEdge rad="112500"/>
          </a:effectLst>
        </p:spPr>
      </p:pic>
      <p:pic>
        <p:nvPicPr>
          <p:cNvPr id="44" name="図 43">
            <a:extLst>
              <a:ext uri="{FF2B5EF4-FFF2-40B4-BE49-F238E27FC236}">
                <a16:creationId xmlns:a16="http://schemas.microsoft.com/office/drawing/2014/main" id="{1211243A-596D-4680-9C31-DC045727C0E1}"/>
              </a:ext>
            </a:extLst>
          </p:cNvPr>
          <p:cNvPicPr>
            <a:picLocks noChangeAspect="1"/>
          </p:cNvPicPr>
          <p:nvPr/>
        </p:nvPicPr>
        <p:blipFill rotWithShape="1">
          <a:blip r:embed="rId14">
            <a:extLst>
              <a:ext uri="{28A0092B-C50C-407E-A947-70E740481C1C}">
                <a14:useLocalDpi xmlns:a14="http://schemas.microsoft.com/office/drawing/2010/main" val="0"/>
              </a:ext>
            </a:extLst>
          </a:blip>
          <a:srcRect l="51336" t="28709" r="6622" b="11242"/>
          <a:stretch/>
        </p:blipFill>
        <p:spPr>
          <a:xfrm>
            <a:off x="7644980" y="3023621"/>
            <a:ext cx="1071987" cy="1468225"/>
          </a:xfrm>
          <a:prstGeom prst="rect">
            <a:avLst/>
          </a:prstGeom>
          <a:ln>
            <a:noFill/>
          </a:ln>
          <a:effectLst>
            <a:softEdge rad="112500"/>
          </a:effectLst>
        </p:spPr>
      </p:pic>
      <p:sp>
        <p:nvSpPr>
          <p:cNvPr id="5" name="楕円 4">
            <a:extLst>
              <a:ext uri="{FF2B5EF4-FFF2-40B4-BE49-F238E27FC236}">
                <a16:creationId xmlns:a16="http://schemas.microsoft.com/office/drawing/2014/main" id="{E62EB7AE-FA4D-4D63-A725-61BDFC6D8797}"/>
              </a:ext>
            </a:extLst>
          </p:cNvPr>
          <p:cNvSpPr/>
          <p:nvPr/>
        </p:nvSpPr>
        <p:spPr>
          <a:xfrm>
            <a:off x="4114800" y="4686300"/>
            <a:ext cx="257175" cy="28575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6174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11FEB47-6538-44D0-B88C-1EA927C454A5}"/>
              </a:ext>
            </a:extLst>
          </p:cNvPr>
          <p:cNvSpPr txBox="1"/>
          <p:nvPr/>
        </p:nvSpPr>
        <p:spPr>
          <a:xfrm>
            <a:off x="0" y="74870"/>
            <a:ext cx="9144000" cy="461665"/>
          </a:xfrm>
          <a:prstGeom prst="rect">
            <a:avLst/>
          </a:prstGeom>
          <a:solidFill>
            <a:srgbClr val="FFFF00"/>
          </a:solidFill>
        </p:spPr>
        <p:txBody>
          <a:bodyPr wrap="square" rtlCol="0">
            <a:spAutoFit/>
          </a:bodyPr>
          <a:lstStyle/>
          <a:p>
            <a:r>
              <a:rPr kumimoji="1" lang="ja-JP" altLang="en-US" sz="2400" dirty="0"/>
              <a:t>　え</a:t>
            </a:r>
            <a:r>
              <a:rPr kumimoji="1" lang="en-US" altLang="ja-JP" sz="2400" dirty="0"/>
              <a:t>⁉</a:t>
            </a:r>
            <a:r>
              <a:rPr kumimoji="1" lang="ja-JP" altLang="en-US" sz="2400" dirty="0"/>
              <a:t>クッションがない･･･</a:t>
            </a:r>
            <a:r>
              <a:rPr kumimoji="1" lang="en-US" altLang="ja-JP" sz="2400" dirty="0"/>
              <a:t>⁉</a:t>
            </a:r>
            <a:r>
              <a:rPr kumimoji="1" lang="ja-JP" altLang="en-US" sz="2400" dirty="0"/>
              <a:t>　</a:t>
            </a:r>
            <a:r>
              <a:rPr kumimoji="1" lang="ja-JP" altLang="en-US" sz="2400" b="1" dirty="0"/>
              <a:t>緊急時のポジショニング枕</a:t>
            </a:r>
          </a:p>
        </p:txBody>
      </p:sp>
      <p:pic>
        <p:nvPicPr>
          <p:cNvPr id="8" name="図 7">
            <a:extLst>
              <a:ext uri="{FF2B5EF4-FFF2-40B4-BE49-F238E27FC236}">
                <a16:creationId xmlns:a16="http://schemas.microsoft.com/office/drawing/2014/main" id="{3614C9C4-29B9-42B0-8D44-2937C4454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2668805"/>
            <a:ext cx="2843027" cy="2132270"/>
          </a:xfrm>
          <a:prstGeom prst="rect">
            <a:avLst/>
          </a:prstGeom>
        </p:spPr>
      </p:pic>
      <p:pic>
        <p:nvPicPr>
          <p:cNvPr id="12" name="図 11">
            <a:extLst>
              <a:ext uri="{FF2B5EF4-FFF2-40B4-BE49-F238E27FC236}">
                <a16:creationId xmlns:a16="http://schemas.microsoft.com/office/drawing/2014/main" id="{3B8F3935-B9EE-4EB4-9432-562D2FE62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536535"/>
            <a:ext cx="2843027" cy="2132270"/>
          </a:xfrm>
          <a:prstGeom prst="rect">
            <a:avLst/>
          </a:prstGeom>
        </p:spPr>
      </p:pic>
      <p:pic>
        <p:nvPicPr>
          <p:cNvPr id="14" name="図 13">
            <a:extLst>
              <a:ext uri="{FF2B5EF4-FFF2-40B4-BE49-F238E27FC236}">
                <a16:creationId xmlns:a16="http://schemas.microsoft.com/office/drawing/2014/main" id="{B2E8FB8F-45E8-4EDB-B801-2A5692EC7768}"/>
              </a:ext>
            </a:extLst>
          </p:cNvPr>
          <p:cNvPicPr>
            <a:picLocks noChangeAspect="1"/>
          </p:cNvPicPr>
          <p:nvPr/>
        </p:nvPicPr>
        <p:blipFill rotWithShape="1">
          <a:blip r:embed="rId4">
            <a:extLst>
              <a:ext uri="{28A0092B-C50C-407E-A947-70E740481C1C}">
                <a14:useLocalDpi xmlns:a14="http://schemas.microsoft.com/office/drawing/2010/main" val="0"/>
              </a:ext>
            </a:extLst>
          </a:blip>
          <a:srcRect b="3533"/>
          <a:stretch/>
        </p:blipFill>
        <p:spPr>
          <a:xfrm>
            <a:off x="165100" y="4801075"/>
            <a:ext cx="2843027" cy="2056925"/>
          </a:xfrm>
          <a:prstGeom prst="rect">
            <a:avLst/>
          </a:prstGeom>
        </p:spPr>
      </p:pic>
      <p:sp>
        <p:nvSpPr>
          <p:cNvPr id="16" name="テキスト ボックス 15">
            <a:extLst>
              <a:ext uri="{FF2B5EF4-FFF2-40B4-BE49-F238E27FC236}">
                <a16:creationId xmlns:a16="http://schemas.microsoft.com/office/drawing/2014/main" id="{96FF0C04-EE4A-40FE-8571-79F3214A5202}"/>
              </a:ext>
            </a:extLst>
          </p:cNvPr>
          <p:cNvSpPr txBox="1"/>
          <p:nvPr/>
        </p:nvSpPr>
        <p:spPr>
          <a:xfrm>
            <a:off x="3342388" y="754756"/>
            <a:ext cx="5467350" cy="3447098"/>
          </a:xfrm>
          <a:prstGeom prst="rect">
            <a:avLst/>
          </a:prstGeom>
          <a:noFill/>
        </p:spPr>
        <p:txBody>
          <a:bodyPr wrap="square" rtlCol="0">
            <a:spAutoFit/>
          </a:bodyPr>
          <a:lstStyle/>
          <a:p>
            <a:r>
              <a:rPr kumimoji="1" lang="ja-JP" altLang="en-US" sz="2000" b="1" u="sng" dirty="0"/>
              <a:t>ほどけない／洗える</a:t>
            </a:r>
            <a:r>
              <a:rPr kumimoji="1" lang="en-US" altLang="ja-JP" sz="2000" b="1" u="sng" dirty="0"/>
              <a:t>(</a:t>
            </a:r>
            <a:r>
              <a:rPr kumimoji="1" lang="ja-JP" altLang="en-US" sz="2000" b="1" u="sng" dirty="0"/>
              <a:t>清潔保持</a:t>
            </a:r>
            <a:r>
              <a:rPr kumimoji="1" lang="en-US" altLang="ja-JP" sz="2000" b="1" u="sng" dirty="0"/>
              <a:t>)</a:t>
            </a:r>
            <a:r>
              <a:rPr kumimoji="1" lang="ja-JP" altLang="en-US" sz="2000" b="1" u="sng" dirty="0"/>
              <a:t>／厚み調節自由</a:t>
            </a:r>
            <a:endParaRPr kumimoji="1" lang="en-US" altLang="ja-JP" sz="2000" b="1" u="sng" dirty="0"/>
          </a:p>
          <a:p>
            <a:endParaRPr kumimoji="1" lang="en-US" altLang="ja-JP" sz="1200" dirty="0"/>
          </a:p>
          <a:p>
            <a:r>
              <a:rPr kumimoji="1" lang="ja-JP" altLang="en-US" dirty="0"/>
              <a:t>■ハンドタオル</a:t>
            </a:r>
            <a:endParaRPr kumimoji="1" lang="en-US" altLang="ja-JP" dirty="0"/>
          </a:p>
          <a:p>
            <a:r>
              <a:rPr kumimoji="1" lang="ja-JP" altLang="en-US" dirty="0"/>
              <a:t>　　手掌内の握り棒など</a:t>
            </a:r>
            <a:endParaRPr kumimoji="1" lang="en-US" altLang="ja-JP" dirty="0"/>
          </a:p>
          <a:p>
            <a:r>
              <a:rPr kumimoji="1" lang="ja-JP" altLang="en-US" dirty="0"/>
              <a:t>■フェイスタオル</a:t>
            </a:r>
            <a:endParaRPr kumimoji="1" lang="en-US" altLang="ja-JP" dirty="0"/>
          </a:p>
          <a:p>
            <a:r>
              <a:rPr kumimoji="1" lang="ja-JP" altLang="en-US" dirty="0"/>
              <a:t>　　膝の間、頭部が傾斜する場合の枕下ｽﾄｯﾊﾟｰなど</a:t>
            </a:r>
            <a:endParaRPr kumimoji="1" lang="en-US" altLang="ja-JP" dirty="0"/>
          </a:p>
          <a:p>
            <a:r>
              <a:rPr kumimoji="1" lang="ja-JP" altLang="en-US" dirty="0"/>
              <a:t>■バスタオル</a:t>
            </a:r>
            <a:endParaRPr kumimoji="1" lang="en-US" altLang="ja-JP" dirty="0"/>
          </a:p>
          <a:p>
            <a:r>
              <a:rPr kumimoji="1" lang="ja-JP" altLang="en-US" dirty="0"/>
              <a:t>　　腋窩、膝の間、側臥位時のストッパーなど</a:t>
            </a:r>
            <a:endParaRPr kumimoji="1" lang="en-US" altLang="ja-JP" dirty="0"/>
          </a:p>
          <a:p>
            <a:r>
              <a:rPr kumimoji="1" lang="ja-JP" altLang="en-US" dirty="0"/>
              <a:t>■タオルケット・ひざ掛け・毛布・薄布団</a:t>
            </a:r>
            <a:endParaRPr kumimoji="1" lang="en-US" altLang="ja-JP" dirty="0"/>
          </a:p>
          <a:p>
            <a:r>
              <a:rPr kumimoji="1" lang="ja-JP" altLang="en-US" dirty="0"/>
              <a:t>　　下肢挙上、側臥位時のストッパー、</a:t>
            </a:r>
            <a:endParaRPr kumimoji="1" lang="en-US" altLang="ja-JP" dirty="0"/>
          </a:p>
          <a:p>
            <a:r>
              <a:rPr kumimoji="1" lang="ja-JP" altLang="en-US" dirty="0"/>
              <a:t>　　ギャッジアップ位の保持など</a:t>
            </a:r>
            <a:endParaRPr kumimoji="1" lang="en-US" altLang="ja-JP" dirty="0"/>
          </a:p>
          <a:p>
            <a:r>
              <a:rPr kumimoji="1" lang="ja-JP" altLang="en-US" dirty="0"/>
              <a:t>　　</a:t>
            </a:r>
          </a:p>
        </p:txBody>
      </p:sp>
      <p:sp>
        <p:nvSpPr>
          <p:cNvPr id="23" name="テキスト ボックス 22">
            <a:extLst>
              <a:ext uri="{FF2B5EF4-FFF2-40B4-BE49-F238E27FC236}">
                <a16:creationId xmlns:a16="http://schemas.microsoft.com/office/drawing/2014/main" id="{651D96B2-5079-4599-80E3-3662FD113E35}"/>
              </a:ext>
            </a:extLst>
          </p:cNvPr>
          <p:cNvSpPr txBox="1"/>
          <p:nvPr/>
        </p:nvSpPr>
        <p:spPr>
          <a:xfrm>
            <a:off x="3184269" y="3722240"/>
            <a:ext cx="5750812" cy="2554545"/>
          </a:xfrm>
          <a:prstGeom prst="rect">
            <a:avLst/>
          </a:prstGeom>
          <a:noFill/>
        </p:spPr>
        <p:txBody>
          <a:bodyPr wrap="square" rtlCol="0">
            <a:spAutoFit/>
          </a:bodyPr>
          <a:lstStyle/>
          <a:p>
            <a:pPr>
              <a:lnSpc>
                <a:spcPct val="150000"/>
              </a:lnSpc>
            </a:pPr>
            <a:r>
              <a:rPr kumimoji="1" lang="ja-JP" altLang="en-US" sz="2000" b="1" dirty="0"/>
              <a:t>＜その他＞</a:t>
            </a:r>
            <a:endParaRPr kumimoji="1" lang="en-US" altLang="ja-JP" sz="2000" b="1" dirty="0"/>
          </a:p>
          <a:p>
            <a:r>
              <a:rPr kumimoji="1" lang="ja-JP" altLang="en-US" sz="2000" b="1" dirty="0"/>
              <a:t>　・座布団カバーの中に色々入れる</a:t>
            </a:r>
            <a:endParaRPr kumimoji="1" lang="en-US" altLang="ja-JP" sz="2000" b="1" dirty="0"/>
          </a:p>
          <a:p>
            <a:r>
              <a:rPr kumimoji="1" lang="ja-JP" altLang="en-US" sz="2000" b="1" dirty="0"/>
              <a:t>　　　　</a:t>
            </a:r>
            <a:r>
              <a:rPr kumimoji="1" lang="ja-JP" altLang="en-US" sz="2000" dirty="0"/>
              <a:t>自壊創や褥瘡部があたらないように</a:t>
            </a:r>
            <a:endParaRPr kumimoji="1" lang="en-US" altLang="ja-JP" sz="2000" dirty="0"/>
          </a:p>
          <a:p>
            <a:r>
              <a:rPr kumimoji="1" lang="ja-JP" altLang="en-US" sz="2000" dirty="0"/>
              <a:t>　　　　工夫したり、自由に成形できる。</a:t>
            </a:r>
            <a:endParaRPr kumimoji="1" lang="en-US" altLang="ja-JP" sz="2000" dirty="0"/>
          </a:p>
          <a:p>
            <a:pPr>
              <a:lnSpc>
                <a:spcPct val="150000"/>
              </a:lnSpc>
            </a:pPr>
            <a:r>
              <a:rPr kumimoji="1" lang="ja-JP" altLang="en-US" sz="2000" dirty="0"/>
              <a:t>　</a:t>
            </a:r>
            <a:r>
              <a:rPr kumimoji="1" lang="ja-JP" altLang="en-US" sz="2000" b="1" dirty="0"/>
              <a:t>・布団カバーの中に布団を片寄せて入れる</a:t>
            </a:r>
            <a:endParaRPr kumimoji="1" lang="en-US" altLang="ja-JP" sz="2000" b="1" dirty="0"/>
          </a:p>
          <a:p>
            <a:r>
              <a:rPr kumimoji="1" lang="ja-JP" altLang="en-US" sz="2000" dirty="0"/>
              <a:t>　　　　簡易式ギャッジアップ</a:t>
            </a:r>
            <a:r>
              <a:rPr kumimoji="1" lang="en-US" altLang="ja-JP" sz="2000" dirty="0"/>
              <a:t>(</a:t>
            </a:r>
            <a:r>
              <a:rPr kumimoji="1" lang="ja-JP" altLang="en-US" sz="2000" dirty="0"/>
              <a:t>余った部分は</a:t>
            </a:r>
            <a:endParaRPr kumimoji="1" lang="en-US" altLang="ja-JP" sz="2000" dirty="0"/>
          </a:p>
          <a:p>
            <a:r>
              <a:rPr kumimoji="1" lang="ja-JP" altLang="en-US" sz="2000" dirty="0"/>
              <a:t>　　　　マット下に入れ動かないように出来る</a:t>
            </a:r>
            <a:r>
              <a:rPr kumimoji="1" lang="en-US" altLang="ja-JP" sz="2000" dirty="0"/>
              <a:t>)</a:t>
            </a:r>
            <a:endParaRPr kumimoji="1" lang="ja-JP" altLang="en-US" dirty="0"/>
          </a:p>
        </p:txBody>
      </p:sp>
      <p:sp>
        <p:nvSpPr>
          <p:cNvPr id="25" name="テキスト ボックス 24">
            <a:extLst>
              <a:ext uri="{FF2B5EF4-FFF2-40B4-BE49-F238E27FC236}">
                <a16:creationId xmlns:a16="http://schemas.microsoft.com/office/drawing/2014/main" id="{C0433A98-51C7-4F52-AD6E-E36097CDEA85}"/>
              </a:ext>
            </a:extLst>
          </p:cNvPr>
          <p:cNvSpPr txBox="1"/>
          <p:nvPr/>
        </p:nvSpPr>
        <p:spPr>
          <a:xfrm>
            <a:off x="2843027" y="6556689"/>
            <a:ext cx="6135873" cy="261610"/>
          </a:xfrm>
          <a:prstGeom prst="rect">
            <a:avLst/>
          </a:prstGeom>
          <a:noFill/>
        </p:spPr>
        <p:txBody>
          <a:bodyPr wrap="square" rtlCol="0">
            <a:spAutoFit/>
          </a:bodyPr>
          <a:lstStyle/>
          <a:p>
            <a:pPr algn="r"/>
            <a:r>
              <a:rPr lang="ja-JP" altLang="en-US" sz="1100" dirty="0"/>
              <a:t>注）あくまで正規のポジショニング枕が導入されるまでの“つなぎ”として参考にして下さい</a:t>
            </a:r>
          </a:p>
        </p:txBody>
      </p:sp>
      <p:sp>
        <p:nvSpPr>
          <p:cNvPr id="17" name="正方形/長方形 16">
            <a:extLst>
              <a:ext uri="{FF2B5EF4-FFF2-40B4-BE49-F238E27FC236}">
                <a16:creationId xmlns:a16="http://schemas.microsoft.com/office/drawing/2014/main" id="{A5915077-4234-4DA7-A6F7-3EBEA025EFA9}"/>
              </a:ext>
            </a:extLst>
          </p:cNvPr>
          <p:cNvSpPr/>
          <p:nvPr/>
        </p:nvSpPr>
        <p:spPr>
          <a:xfrm>
            <a:off x="3508453" y="6189756"/>
            <a:ext cx="5301285" cy="369332"/>
          </a:xfrm>
          <a:prstGeom prst="rect">
            <a:avLst/>
          </a:prstGeom>
        </p:spPr>
        <p:txBody>
          <a:bodyPr wrap="square">
            <a:spAutoFit/>
          </a:bodyPr>
          <a:lstStyle/>
          <a:p>
            <a:r>
              <a:rPr lang="en-US" altLang="ja-JP" b="1" dirty="0">
                <a:solidFill>
                  <a:srgbClr val="FF0000"/>
                </a:solidFill>
              </a:rPr>
              <a:t>※</a:t>
            </a:r>
            <a:r>
              <a:rPr lang="ja-JP" altLang="en-US" b="1" dirty="0">
                <a:solidFill>
                  <a:srgbClr val="FF0000"/>
                </a:solidFill>
              </a:rPr>
              <a:t>滑り止めシートを組み合わせると崩れにくい</a:t>
            </a:r>
          </a:p>
        </p:txBody>
      </p:sp>
      <p:pic>
        <p:nvPicPr>
          <p:cNvPr id="4" name="図 3">
            <a:extLst>
              <a:ext uri="{FF2B5EF4-FFF2-40B4-BE49-F238E27FC236}">
                <a16:creationId xmlns:a16="http://schemas.microsoft.com/office/drawing/2014/main" id="{445768F9-0638-4F33-8A71-E04A90D1E129}"/>
              </a:ext>
            </a:extLst>
          </p:cNvPr>
          <p:cNvPicPr>
            <a:picLocks noChangeAspect="1"/>
          </p:cNvPicPr>
          <p:nvPr/>
        </p:nvPicPr>
        <p:blipFill rotWithShape="1">
          <a:blip r:embed="rId5">
            <a:extLst>
              <a:ext uri="{28A0092B-C50C-407E-A947-70E740481C1C}">
                <a14:useLocalDpi xmlns:a14="http://schemas.microsoft.com/office/drawing/2010/main" val="0"/>
              </a:ext>
            </a:extLst>
          </a:blip>
          <a:srcRect l="8992" t="930" r="50245" b="26733"/>
          <a:stretch/>
        </p:blipFill>
        <p:spPr>
          <a:xfrm>
            <a:off x="7384595" y="3529936"/>
            <a:ext cx="956603" cy="811870"/>
          </a:xfrm>
          <a:prstGeom prst="rect">
            <a:avLst/>
          </a:prstGeom>
        </p:spPr>
      </p:pic>
      <p:pic>
        <p:nvPicPr>
          <p:cNvPr id="13" name="図 12">
            <a:extLst>
              <a:ext uri="{FF2B5EF4-FFF2-40B4-BE49-F238E27FC236}">
                <a16:creationId xmlns:a16="http://schemas.microsoft.com/office/drawing/2014/main" id="{B7652B62-B525-4F8A-94AE-AB796C14A908}"/>
              </a:ext>
            </a:extLst>
          </p:cNvPr>
          <p:cNvPicPr>
            <a:picLocks noChangeAspect="1"/>
          </p:cNvPicPr>
          <p:nvPr/>
        </p:nvPicPr>
        <p:blipFill rotWithShape="1">
          <a:blip r:embed="rId5">
            <a:extLst>
              <a:ext uri="{28A0092B-C50C-407E-A947-70E740481C1C}">
                <a14:useLocalDpi xmlns:a14="http://schemas.microsoft.com/office/drawing/2010/main" val="0"/>
              </a:ext>
            </a:extLst>
          </a:blip>
          <a:srcRect l="59999" t="-1603" r="1636" b="26398"/>
          <a:stretch/>
        </p:blipFill>
        <p:spPr>
          <a:xfrm>
            <a:off x="8176690" y="2896258"/>
            <a:ext cx="900333" cy="844062"/>
          </a:xfrm>
          <a:prstGeom prst="rect">
            <a:avLst/>
          </a:prstGeom>
        </p:spPr>
      </p:pic>
    </p:spTree>
    <p:extLst>
      <p:ext uri="{BB962C8B-B14F-4D97-AF65-F5344CB8AC3E}">
        <p14:creationId xmlns:p14="http://schemas.microsoft.com/office/powerpoint/2010/main" val="3756822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969A62-BB08-4B12-800B-800CDE55B158}"/>
              </a:ext>
            </a:extLst>
          </p:cNvPr>
          <p:cNvSpPr>
            <a:spLocks noGrp="1"/>
          </p:cNvSpPr>
          <p:nvPr>
            <p:ph type="ctrTitle"/>
          </p:nvPr>
        </p:nvSpPr>
        <p:spPr>
          <a:xfrm>
            <a:off x="4947557" y="1158585"/>
            <a:ext cx="4196443" cy="1911402"/>
          </a:xfrm>
        </p:spPr>
        <p:txBody>
          <a:bodyPr>
            <a:normAutofit/>
          </a:bodyPr>
          <a:lstStyle/>
          <a:p>
            <a:pPr algn="l">
              <a:lnSpc>
                <a:spcPct val="150000"/>
              </a:lnSpc>
            </a:pPr>
            <a:r>
              <a:rPr kumimoji="1" lang="ja-JP" altLang="en-US" sz="2800" b="1" dirty="0"/>
              <a:t>ご清聴</a:t>
            </a:r>
            <a:br>
              <a:rPr kumimoji="1" lang="en-US" altLang="ja-JP" sz="2800" b="1" dirty="0"/>
            </a:br>
            <a:r>
              <a:rPr kumimoji="1" lang="ja-JP" altLang="en-US" sz="2800" b="1" dirty="0"/>
              <a:t>ありがとうございました</a:t>
            </a:r>
          </a:p>
        </p:txBody>
      </p:sp>
      <p:sp>
        <p:nvSpPr>
          <p:cNvPr id="3" name="テキスト ボックス 2">
            <a:extLst>
              <a:ext uri="{FF2B5EF4-FFF2-40B4-BE49-F238E27FC236}">
                <a16:creationId xmlns:a16="http://schemas.microsoft.com/office/drawing/2014/main" id="{7E1A49F8-7DBE-487F-A289-591FBCBFB150}"/>
              </a:ext>
            </a:extLst>
          </p:cNvPr>
          <p:cNvSpPr txBox="1"/>
          <p:nvPr/>
        </p:nvSpPr>
        <p:spPr>
          <a:xfrm>
            <a:off x="14068" y="34158"/>
            <a:ext cx="4784271" cy="6809556"/>
          </a:xfrm>
          <a:prstGeom prst="rect">
            <a:avLst/>
          </a:prstGeom>
          <a:solidFill>
            <a:srgbClr val="ECD9FF"/>
          </a:solidFill>
          <a:ln w="76200">
            <a:solidFill>
              <a:srgbClr val="7030A0"/>
            </a:solidFill>
          </a:ln>
        </p:spPr>
        <p:txBody>
          <a:bodyPr wrap="square" rtlCol="0" anchor="ctr">
            <a:spAutoFit/>
          </a:bodyPr>
          <a:lstStyle/>
          <a:p>
            <a:pPr algn="ctr"/>
            <a:endParaRPr kumimoji="1" lang="en-US" altLang="ja-JP" sz="800" dirty="0"/>
          </a:p>
          <a:p>
            <a:pPr algn="ctr"/>
            <a:r>
              <a:rPr kumimoji="1" lang="ja-JP" altLang="en-US" sz="2400" b="1" dirty="0">
                <a:solidFill>
                  <a:srgbClr val="7030A0"/>
                </a:solidFill>
                <a:effectLst>
                  <a:outerShdw blurRad="38100" dist="38100" dir="2700000" algn="tl">
                    <a:srgbClr val="000000">
                      <a:alpha val="43137"/>
                    </a:srgbClr>
                  </a:outerShdw>
                </a:effectLst>
              </a:rPr>
              <a:t>リレーフォーライフ</a:t>
            </a:r>
            <a:r>
              <a:rPr kumimoji="1" lang="en-US" altLang="ja-JP" sz="2400" b="1" dirty="0">
                <a:solidFill>
                  <a:srgbClr val="7030A0"/>
                </a:solidFill>
                <a:effectLst>
                  <a:outerShdw blurRad="38100" dist="38100" dir="2700000" algn="tl">
                    <a:srgbClr val="000000">
                      <a:alpha val="43137"/>
                    </a:srgbClr>
                  </a:outerShdw>
                </a:effectLst>
              </a:rPr>
              <a:t>2019</a:t>
            </a:r>
            <a:r>
              <a:rPr kumimoji="1" lang="ja-JP" altLang="en-US" sz="2400" b="1" dirty="0">
                <a:solidFill>
                  <a:srgbClr val="7030A0"/>
                </a:solidFill>
                <a:effectLst>
                  <a:outerShdw blurRad="38100" dist="38100" dir="2700000" algn="tl">
                    <a:srgbClr val="000000">
                      <a:alpha val="43137"/>
                    </a:srgbClr>
                  </a:outerShdw>
                </a:effectLst>
              </a:rPr>
              <a:t>広島 </a:t>
            </a:r>
            <a:endParaRPr kumimoji="1" lang="en-US" altLang="ja-JP" sz="2400" b="1" dirty="0">
              <a:solidFill>
                <a:srgbClr val="7030A0"/>
              </a:solidFill>
              <a:effectLst>
                <a:outerShdw blurRad="38100" dist="38100" dir="2700000" algn="tl">
                  <a:srgbClr val="000000">
                    <a:alpha val="43137"/>
                  </a:srgbClr>
                </a:outerShdw>
              </a:effectLst>
            </a:endParaRPr>
          </a:p>
          <a:p>
            <a:pPr algn="ctr">
              <a:lnSpc>
                <a:spcPct val="150000"/>
              </a:lnSpc>
            </a:pPr>
            <a:r>
              <a:rPr kumimoji="1" lang="en-US" altLang="ja-JP" sz="2400" b="1" dirty="0">
                <a:solidFill>
                  <a:srgbClr val="7030A0"/>
                </a:solidFill>
                <a:effectLst>
                  <a:outerShdw blurRad="38100" dist="38100" dir="2700000" algn="tl">
                    <a:srgbClr val="000000">
                      <a:alpha val="43137"/>
                    </a:srgbClr>
                  </a:outerShdw>
                </a:effectLst>
              </a:rPr>
              <a:t>In </a:t>
            </a:r>
            <a:r>
              <a:rPr kumimoji="1" lang="ja-JP" altLang="en-US" sz="2400" b="1" dirty="0">
                <a:solidFill>
                  <a:srgbClr val="7030A0"/>
                </a:solidFill>
                <a:effectLst>
                  <a:outerShdw blurRad="38100" dist="38100" dir="2700000" algn="tl">
                    <a:srgbClr val="000000">
                      <a:alpha val="43137"/>
                    </a:srgbClr>
                  </a:outerShdw>
                </a:effectLst>
              </a:rPr>
              <a:t>広島市立袋町小学校</a:t>
            </a:r>
            <a:br>
              <a:rPr kumimoji="1" lang="en-US" altLang="ja-JP" sz="1600" dirty="0"/>
            </a:br>
            <a:r>
              <a:rPr kumimoji="1" lang="ja-JP" altLang="en-US" sz="2400" u="sng" dirty="0">
                <a:effectLst>
                  <a:outerShdw blurRad="38100" dist="38100" dir="2700000" algn="tl">
                    <a:srgbClr val="000000">
                      <a:alpha val="43137"/>
                    </a:srgbClr>
                  </a:outerShdw>
                </a:effectLst>
              </a:rPr>
              <a:t>広島県作業療法士会チーム</a:t>
            </a:r>
            <a:endParaRPr kumimoji="1" lang="en-US" altLang="ja-JP" sz="2400" u="sng" dirty="0">
              <a:effectLst>
                <a:outerShdw blurRad="38100" dist="38100" dir="2700000" algn="tl">
                  <a:srgbClr val="000000">
                    <a:alpha val="43137"/>
                  </a:srgbClr>
                </a:outerShdw>
              </a:effectLst>
            </a:endParaRPr>
          </a:p>
          <a:p>
            <a:pPr algn="ctr"/>
            <a:r>
              <a:rPr kumimoji="1" lang="zh-CN" altLang="en-US" sz="2400" u="sng" dirty="0">
                <a:effectLst>
                  <a:outerShdw blurRad="38100" dist="38100" dir="2700000" algn="tl">
                    <a:srgbClr val="000000">
                      <a:alpha val="43137"/>
                    </a:srgbClr>
                  </a:outerShdw>
                </a:effectLst>
              </a:rPr>
              <a:t>参加者募集</a:t>
            </a:r>
            <a:r>
              <a:rPr kumimoji="1" lang="ja-JP" altLang="en-US" sz="2400" u="sng" dirty="0">
                <a:effectLst>
                  <a:outerShdw blurRad="38100" dist="38100" dir="2700000" algn="tl">
                    <a:srgbClr val="000000">
                      <a:alpha val="43137"/>
                    </a:srgbClr>
                  </a:outerShdw>
                </a:effectLst>
              </a:rPr>
              <a:t>中</a:t>
            </a:r>
            <a:r>
              <a:rPr kumimoji="1" lang="en-US" altLang="ja-JP" u="sng" dirty="0">
                <a:effectLst>
                  <a:outerShdw blurRad="38100" dist="38100" dir="2700000" algn="tl">
                    <a:srgbClr val="000000">
                      <a:alpha val="43137"/>
                    </a:srgbClr>
                  </a:outerShdw>
                </a:effectLst>
              </a:rPr>
              <a:t>!!</a:t>
            </a:r>
          </a:p>
          <a:p>
            <a:pPr algn="ctr"/>
            <a:endParaRPr kumimoji="1" lang="en-US" altLang="ja-JP" sz="900" dirty="0"/>
          </a:p>
          <a:p>
            <a:pPr algn="ctr"/>
            <a:r>
              <a:rPr kumimoji="1" lang="en-US" altLang="ja-JP" sz="2000" dirty="0"/>
              <a:t>2019</a:t>
            </a:r>
            <a:r>
              <a:rPr kumimoji="1" lang="ja-JP" altLang="en-US" sz="2000" dirty="0"/>
              <a:t>年</a:t>
            </a:r>
            <a:r>
              <a:rPr kumimoji="1" lang="en-US" altLang="ja-JP" sz="2000" dirty="0"/>
              <a:t>9</a:t>
            </a:r>
            <a:r>
              <a:rPr kumimoji="1" lang="ja-JP" altLang="en-US" sz="2000" dirty="0"/>
              <a:t>月</a:t>
            </a:r>
            <a:r>
              <a:rPr kumimoji="1" lang="en-US" altLang="ja-JP" sz="2000" dirty="0"/>
              <a:t>28</a:t>
            </a:r>
            <a:r>
              <a:rPr kumimoji="1" lang="ja-JP" altLang="en-US" sz="2000" dirty="0"/>
              <a:t>日</a:t>
            </a:r>
            <a:r>
              <a:rPr kumimoji="1" lang="en-US" altLang="ja-JP" sz="2000" dirty="0"/>
              <a:t>(</a:t>
            </a:r>
            <a:r>
              <a:rPr kumimoji="1" lang="ja-JP" altLang="en-US" sz="2000" dirty="0"/>
              <a:t>土</a:t>
            </a:r>
            <a:r>
              <a:rPr kumimoji="1" lang="en-US" altLang="ja-JP" sz="2000" dirty="0"/>
              <a:t>)15:00</a:t>
            </a:r>
            <a:r>
              <a:rPr kumimoji="1" lang="ja-JP" altLang="en-US" sz="2000" dirty="0"/>
              <a:t>～</a:t>
            </a:r>
            <a:endParaRPr kumimoji="1" lang="en-US" altLang="ja-JP" sz="2000" dirty="0"/>
          </a:p>
          <a:p>
            <a:pPr algn="ctr"/>
            <a:r>
              <a:rPr kumimoji="1" lang="en-US" altLang="ja-JP" sz="2000" dirty="0"/>
              <a:t>2019</a:t>
            </a:r>
            <a:r>
              <a:rPr kumimoji="1" lang="ja-JP" altLang="en-US" sz="2000" dirty="0"/>
              <a:t>年</a:t>
            </a:r>
            <a:r>
              <a:rPr kumimoji="1" lang="en-US" altLang="ja-JP" sz="2000" dirty="0"/>
              <a:t>9</a:t>
            </a:r>
            <a:r>
              <a:rPr kumimoji="1" lang="ja-JP" altLang="en-US" sz="2000" dirty="0"/>
              <a:t>月</a:t>
            </a:r>
            <a:r>
              <a:rPr kumimoji="1" lang="en-US" altLang="ja-JP" sz="2000" dirty="0"/>
              <a:t>29</a:t>
            </a:r>
            <a:r>
              <a:rPr kumimoji="1" lang="ja-JP" altLang="en-US" sz="2000" dirty="0"/>
              <a:t>日</a:t>
            </a:r>
            <a:r>
              <a:rPr kumimoji="1" lang="en-US" altLang="ja-JP" sz="2000" dirty="0"/>
              <a:t>(</a:t>
            </a:r>
            <a:r>
              <a:rPr kumimoji="1" lang="ja-JP" altLang="en-US" sz="2000" dirty="0"/>
              <a:t>日</a:t>
            </a:r>
            <a:r>
              <a:rPr kumimoji="1" lang="en-US" altLang="ja-JP" sz="2000" dirty="0"/>
              <a:t>)13:00</a:t>
            </a:r>
            <a:r>
              <a:rPr kumimoji="1" lang="ja-JP" altLang="en-US" sz="2000" dirty="0"/>
              <a:t>まで</a:t>
            </a:r>
            <a:endParaRPr kumimoji="1" lang="en-US" altLang="ja-JP" sz="1000" dirty="0"/>
          </a:p>
          <a:p>
            <a:pPr algn="ctr"/>
            <a:endParaRPr kumimoji="1" lang="en-US" altLang="ja-JP" sz="1050" dirty="0"/>
          </a:p>
          <a:p>
            <a:pPr algn="ctr"/>
            <a:br>
              <a:rPr kumimoji="1" lang="en-US" altLang="ja-JP" sz="1050" dirty="0"/>
            </a:br>
            <a:r>
              <a:rPr kumimoji="1" lang="ja-JP" altLang="en-US" sz="1050" dirty="0"/>
              <a:t>　</a:t>
            </a:r>
            <a:r>
              <a:rPr kumimoji="1" lang="en-US" altLang="ja-JP" sz="1200" dirty="0"/>
              <a:t>RFL</a:t>
            </a:r>
            <a:r>
              <a:rPr kumimoji="1" lang="ja-JP" altLang="en-US" sz="1200" dirty="0"/>
              <a:t>は</a:t>
            </a:r>
            <a:r>
              <a:rPr kumimoji="1" lang="en-US" altLang="ja-JP" sz="1200" dirty="0"/>
              <a:t>24</a:t>
            </a:r>
            <a:r>
              <a:rPr kumimoji="1" lang="ja-JP" altLang="en-US" sz="1200" dirty="0"/>
              <a:t>時間がんと向き合う方々の勇気を称え、</a:t>
            </a:r>
            <a:endParaRPr kumimoji="1" lang="en-US" altLang="ja-JP" sz="1200" dirty="0"/>
          </a:p>
          <a:p>
            <a:pPr algn="ctr"/>
            <a:r>
              <a:rPr kumimoji="1" lang="ja-JP" altLang="en-US" sz="1200" dirty="0"/>
              <a:t>交代で夜通しグランドを歩き続ける、</a:t>
            </a:r>
            <a:endParaRPr kumimoji="1" lang="en-US" altLang="ja-JP" sz="1200" dirty="0"/>
          </a:p>
          <a:p>
            <a:pPr algn="ctr"/>
            <a:r>
              <a:rPr kumimoji="1" lang="ja-JP" altLang="en-US" sz="1200" dirty="0"/>
              <a:t>がん啓発とﾁｬﾘﾃｨｲﾍﾞﾝﾄです。</a:t>
            </a:r>
            <a:endParaRPr kumimoji="1" lang="en-US" altLang="ja-JP" sz="1200" dirty="0"/>
          </a:p>
          <a:p>
            <a:pPr algn="ctr"/>
            <a:r>
              <a:rPr kumimoji="1" lang="ja-JP" altLang="en-US" sz="1200" dirty="0"/>
              <a:t>県士会チームは休まず参加し今年で</a:t>
            </a:r>
            <a:r>
              <a:rPr kumimoji="1" lang="en-US" altLang="ja-JP" sz="1200" dirty="0"/>
              <a:t>11</a:t>
            </a:r>
            <a:r>
              <a:rPr kumimoji="1" lang="ja-JP" altLang="en-US" sz="1200" dirty="0"/>
              <a:t>年目！！</a:t>
            </a:r>
            <a:endParaRPr kumimoji="1" lang="en-US" altLang="ja-JP" sz="1200" dirty="0"/>
          </a:p>
          <a:p>
            <a:pPr algn="ctr"/>
            <a:r>
              <a:rPr kumimoji="1" lang="en-US" altLang="ja-JP" sz="1200" dirty="0"/>
              <a:t>｢</a:t>
            </a:r>
            <a:r>
              <a:rPr kumimoji="1" lang="ja-JP" altLang="en-US" sz="1200" dirty="0"/>
              <a:t>歩く</a:t>
            </a:r>
            <a:r>
              <a:rPr kumimoji="1" lang="en-US" altLang="ja-JP" sz="1200" dirty="0"/>
              <a:t>｣</a:t>
            </a:r>
            <a:r>
              <a:rPr kumimoji="1" lang="ja-JP" altLang="en-US" sz="1200" dirty="0"/>
              <a:t>という</a:t>
            </a:r>
            <a:r>
              <a:rPr kumimoji="1" lang="en-US" altLang="ja-JP" sz="1200" dirty="0"/>
              <a:t>｢</a:t>
            </a:r>
            <a:r>
              <a:rPr kumimoji="1" lang="ja-JP" altLang="en-US" sz="1200" dirty="0"/>
              <a:t>作業</a:t>
            </a:r>
            <a:r>
              <a:rPr kumimoji="1" lang="en-US" altLang="ja-JP" sz="1200" dirty="0"/>
              <a:t>｣</a:t>
            </a:r>
            <a:r>
              <a:rPr kumimoji="1" lang="ja-JP" altLang="en-US" sz="1200" dirty="0"/>
              <a:t>を通じて</a:t>
            </a:r>
            <a:endParaRPr kumimoji="1" lang="en-US" altLang="ja-JP" sz="1200" dirty="0"/>
          </a:p>
          <a:p>
            <a:pPr algn="ctr"/>
            <a:r>
              <a:rPr kumimoji="1" lang="ja-JP" altLang="en-US" sz="1200" dirty="0"/>
              <a:t>いろいろな世代・分野の</a:t>
            </a:r>
            <a:r>
              <a:rPr kumimoji="1" lang="en-US" altLang="ja-JP" sz="1200" dirty="0"/>
              <a:t>OT</a:t>
            </a:r>
            <a:r>
              <a:rPr kumimoji="1" lang="ja-JP" altLang="en-US" sz="1200" dirty="0"/>
              <a:t>が交流でき、</a:t>
            </a:r>
            <a:endParaRPr kumimoji="1" lang="en-US" altLang="ja-JP" sz="1200" dirty="0"/>
          </a:p>
          <a:p>
            <a:pPr algn="ctr"/>
            <a:r>
              <a:rPr kumimoji="1" lang="ja-JP" altLang="en-US" sz="1200" dirty="0"/>
              <a:t>沢山の横のつながりも生まれてきました。</a:t>
            </a:r>
            <a:endParaRPr kumimoji="1" lang="en-US" altLang="ja-JP" sz="1200" dirty="0"/>
          </a:p>
          <a:p>
            <a:pPr algn="ctr"/>
            <a:r>
              <a:rPr kumimoji="1" lang="ja-JP" altLang="en-US" sz="1200" dirty="0"/>
              <a:t>ﾌﾞｰｽでは、県内のがんリハ、緩和ケアに従事する会員が</a:t>
            </a:r>
            <a:endParaRPr kumimoji="1" lang="en-US" altLang="ja-JP" sz="1200" dirty="0"/>
          </a:p>
          <a:p>
            <a:pPr algn="ctr"/>
            <a:r>
              <a:rPr kumimoji="1" lang="ja-JP" altLang="en-US" sz="1200" dirty="0"/>
              <a:t>相談や啓発を行っております。</a:t>
            </a:r>
            <a:endParaRPr kumimoji="1" lang="en-US" altLang="ja-JP" sz="1200" dirty="0"/>
          </a:p>
          <a:p>
            <a:pPr algn="ctr"/>
            <a:r>
              <a:rPr kumimoji="1" lang="ja-JP" altLang="en-US" sz="1200" dirty="0"/>
              <a:t>日常業務でがんﾘﾊに従事していない方の参加も</a:t>
            </a:r>
            <a:endParaRPr kumimoji="1" lang="en-US" altLang="ja-JP" sz="1200" dirty="0"/>
          </a:p>
          <a:p>
            <a:pPr algn="ctr"/>
            <a:r>
              <a:rPr kumimoji="1" lang="ja-JP" altLang="en-US" sz="1200" dirty="0"/>
              <a:t>ぜひお待ちしております。</a:t>
            </a:r>
            <a:endParaRPr kumimoji="1" lang="en-US" altLang="ja-JP" sz="1200" dirty="0"/>
          </a:p>
          <a:p>
            <a:pPr algn="ctr"/>
            <a:endParaRPr kumimoji="1" lang="en-US" altLang="ja-JP" sz="1600" dirty="0"/>
          </a:p>
          <a:p>
            <a:pPr algn="ctr"/>
            <a:endParaRPr kumimoji="1" lang="en-US" altLang="ja-JP" sz="700" dirty="0"/>
          </a:p>
          <a:p>
            <a:pPr algn="ctr"/>
            <a:endParaRPr kumimoji="1" lang="en-US" altLang="ja-JP" sz="700" dirty="0"/>
          </a:p>
          <a:p>
            <a:pPr algn="ctr"/>
            <a:endParaRPr kumimoji="1" lang="en-US" altLang="ja-JP" sz="1600" dirty="0"/>
          </a:p>
          <a:p>
            <a:pPr algn="ctr"/>
            <a:endParaRPr kumimoji="1" lang="en-US" altLang="ja-JP" sz="1600" dirty="0"/>
          </a:p>
          <a:p>
            <a:pPr algn="ctr"/>
            <a:endParaRPr kumimoji="1" lang="en-US" altLang="ja-JP" sz="600" dirty="0"/>
          </a:p>
          <a:p>
            <a:pPr algn="ctr"/>
            <a:endParaRPr kumimoji="1" lang="en-US" altLang="ja-JP" sz="1050" dirty="0"/>
          </a:p>
          <a:p>
            <a:pPr algn="ctr"/>
            <a:endParaRPr kumimoji="1" lang="ja-JP" altLang="en-US" sz="2800" dirty="0"/>
          </a:p>
        </p:txBody>
      </p:sp>
      <p:pic>
        <p:nvPicPr>
          <p:cNvPr id="5" name="図 4">
            <a:extLst>
              <a:ext uri="{FF2B5EF4-FFF2-40B4-BE49-F238E27FC236}">
                <a16:creationId xmlns:a16="http://schemas.microsoft.com/office/drawing/2014/main" id="{E4FDF7E6-664C-4463-AC41-E4CEE136B61F}"/>
              </a:ext>
            </a:extLst>
          </p:cNvPr>
          <p:cNvPicPr>
            <a:picLocks noChangeAspect="1"/>
          </p:cNvPicPr>
          <p:nvPr/>
        </p:nvPicPr>
        <p:blipFill rotWithShape="1">
          <a:blip r:embed="rId3">
            <a:extLst>
              <a:ext uri="{28A0092B-C50C-407E-A947-70E740481C1C}">
                <a14:useLocalDpi xmlns:a14="http://schemas.microsoft.com/office/drawing/2010/main" val="0"/>
              </a:ext>
            </a:extLst>
          </a:blip>
          <a:srcRect l="9184" t="9084" r="4054" b="10800"/>
          <a:stretch/>
        </p:blipFill>
        <p:spPr>
          <a:xfrm>
            <a:off x="192923" y="5308223"/>
            <a:ext cx="2199212" cy="1353832"/>
          </a:xfrm>
          <a:prstGeom prst="rect">
            <a:avLst/>
          </a:prstGeom>
          <a:ln>
            <a:noFill/>
          </a:ln>
          <a:effectLst>
            <a:softEdge rad="112500"/>
          </a:effectLst>
        </p:spPr>
      </p:pic>
      <p:pic>
        <p:nvPicPr>
          <p:cNvPr id="7" name="図 6">
            <a:extLst>
              <a:ext uri="{FF2B5EF4-FFF2-40B4-BE49-F238E27FC236}">
                <a16:creationId xmlns:a16="http://schemas.microsoft.com/office/drawing/2014/main" id="{16F99C04-7BDB-4611-ABFF-D11DC3A25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135" y="5308223"/>
            <a:ext cx="2030748" cy="1353832"/>
          </a:xfrm>
          <a:prstGeom prst="rect">
            <a:avLst/>
          </a:prstGeom>
          <a:ln>
            <a:noFill/>
          </a:ln>
          <a:effectLst>
            <a:softEdge rad="112500"/>
          </a:effectLst>
        </p:spPr>
      </p:pic>
      <p:sp>
        <p:nvSpPr>
          <p:cNvPr id="11" name="テキスト ボックス 10">
            <a:extLst>
              <a:ext uri="{FF2B5EF4-FFF2-40B4-BE49-F238E27FC236}">
                <a16:creationId xmlns:a16="http://schemas.microsoft.com/office/drawing/2014/main" id="{1D71A5FC-7F00-4410-88F5-911A3FAC0E73}"/>
              </a:ext>
            </a:extLst>
          </p:cNvPr>
          <p:cNvSpPr txBox="1"/>
          <p:nvPr/>
        </p:nvSpPr>
        <p:spPr>
          <a:xfrm>
            <a:off x="4947557" y="6489784"/>
            <a:ext cx="2857500" cy="261610"/>
          </a:xfrm>
          <a:prstGeom prst="rect">
            <a:avLst/>
          </a:prstGeom>
          <a:noFill/>
        </p:spPr>
        <p:txBody>
          <a:bodyPr wrap="square" rtlCol="0">
            <a:spAutoFit/>
          </a:bodyPr>
          <a:lstStyle/>
          <a:p>
            <a:pPr algn="ctr"/>
            <a:endParaRPr lang="ja-JP" altLang="en-US" sz="1100" dirty="0"/>
          </a:p>
        </p:txBody>
      </p:sp>
      <p:pic>
        <p:nvPicPr>
          <p:cNvPr id="13" name="図 12">
            <a:extLst>
              <a:ext uri="{FF2B5EF4-FFF2-40B4-BE49-F238E27FC236}">
                <a16:creationId xmlns:a16="http://schemas.microsoft.com/office/drawing/2014/main" id="{3F55DA0D-1346-4452-8460-F7CDFC847E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7557" y="4459036"/>
            <a:ext cx="2030748" cy="2030748"/>
          </a:xfrm>
          <a:prstGeom prst="rect">
            <a:avLst/>
          </a:prstGeom>
        </p:spPr>
      </p:pic>
      <p:sp>
        <p:nvSpPr>
          <p:cNvPr id="14" name="タイトル 1">
            <a:extLst>
              <a:ext uri="{FF2B5EF4-FFF2-40B4-BE49-F238E27FC236}">
                <a16:creationId xmlns:a16="http://schemas.microsoft.com/office/drawing/2014/main" id="{33A4EF54-1083-434A-86B3-BD223C4381A9}"/>
              </a:ext>
            </a:extLst>
          </p:cNvPr>
          <p:cNvSpPr txBox="1">
            <a:spLocks/>
          </p:cNvSpPr>
          <p:nvPr/>
        </p:nvSpPr>
        <p:spPr>
          <a:xfrm>
            <a:off x="4784271" y="6260074"/>
            <a:ext cx="2465615" cy="491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50000"/>
              </a:lnSpc>
            </a:pPr>
            <a:r>
              <a:rPr lang="en-US" altLang="ja-JP" sz="1800" dirty="0"/>
              <a:t>RFL</a:t>
            </a:r>
            <a:r>
              <a:rPr lang="ja-JP" altLang="en-US" sz="1800" dirty="0"/>
              <a:t>県士会申込み</a:t>
            </a:r>
          </a:p>
        </p:txBody>
      </p:sp>
    </p:spTree>
    <p:extLst>
      <p:ext uri="{BB962C8B-B14F-4D97-AF65-F5344CB8AC3E}">
        <p14:creationId xmlns:p14="http://schemas.microsoft.com/office/powerpoint/2010/main" val="423568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04719A0-9CAE-4529-B1E7-8EEBC9966B04}"/>
              </a:ext>
            </a:extLst>
          </p:cNvPr>
          <p:cNvSpPr>
            <a:spLocks noGrp="1"/>
          </p:cNvSpPr>
          <p:nvPr>
            <p:ph type="title"/>
          </p:nvPr>
        </p:nvSpPr>
        <p:spPr>
          <a:xfrm>
            <a:off x="386444" y="262252"/>
            <a:ext cx="8591824" cy="979491"/>
          </a:xfrm>
        </p:spPr>
        <p:txBody>
          <a:bodyPr>
            <a:noAutofit/>
          </a:bodyPr>
          <a:lstStyle/>
          <a:p>
            <a:r>
              <a:rPr lang="ja-JP" altLang="en-US" sz="4800" b="1" dirty="0">
                <a:solidFill>
                  <a:srgbClr val="002060"/>
                </a:solidFill>
              </a:rPr>
              <a:t>１</a:t>
            </a:r>
            <a:r>
              <a:rPr lang="en-US" altLang="ja-JP" sz="4800" b="1" dirty="0">
                <a:solidFill>
                  <a:srgbClr val="002060"/>
                </a:solidFill>
              </a:rPr>
              <a:t>.</a:t>
            </a:r>
            <a:r>
              <a:rPr lang="ja-JP" altLang="en-US" sz="4800" b="1" dirty="0">
                <a:solidFill>
                  <a:srgbClr val="002060"/>
                </a:solidFill>
              </a:rPr>
              <a:t>がんの在宅緩和ケアの特徴</a:t>
            </a:r>
            <a:endParaRPr kumimoji="1" lang="ja-JP" altLang="en-US" sz="4800" b="1" dirty="0">
              <a:solidFill>
                <a:srgbClr val="002060"/>
              </a:solidFill>
            </a:endParaRPr>
          </a:p>
        </p:txBody>
      </p:sp>
      <p:grpSp>
        <p:nvGrpSpPr>
          <p:cNvPr id="5" name="グループ化 4">
            <a:extLst>
              <a:ext uri="{FF2B5EF4-FFF2-40B4-BE49-F238E27FC236}">
                <a16:creationId xmlns:a16="http://schemas.microsoft.com/office/drawing/2014/main" id="{2ACBB9FB-D0ED-480F-9152-94EEC44C671D}"/>
              </a:ext>
            </a:extLst>
          </p:cNvPr>
          <p:cNvGrpSpPr/>
          <p:nvPr/>
        </p:nvGrpSpPr>
        <p:grpSpPr>
          <a:xfrm>
            <a:off x="386444" y="1179858"/>
            <a:ext cx="7693527" cy="5215835"/>
            <a:chOff x="386444" y="1097101"/>
            <a:chExt cx="7693527" cy="5215835"/>
          </a:xfrm>
        </p:grpSpPr>
        <p:pic>
          <p:nvPicPr>
            <p:cNvPr id="12" name="図 11">
              <a:extLst>
                <a:ext uri="{FF2B5EF4-FFF2-40B4-BE49-F238E27FC236}">
                  <a16:creationId xmlns:a16="http://schemas.microsoft.com/office/drawing/2014/main" id="{243F6DC9-C85F-48C8-B0BB-EDC2BF9AF2D3}"/>
                </a:ext>
              </a:extLst>
            </p:cNvPr>
            <p:cNvPicPr>
              <a:picLocks noChangeAspect="1"/>
            </p:cNvPicPr>
            <p:nvPr/>
          </p:nvPicPr>
          <p:blipFill rotWithShape="1">
            <a:blip r:embed="rId2"/>
            <a:srcRect l="31191" t="14374" r="6072" b="16174"/>
            <a:stretch/>
          </p:blipFill>
          <p:spPr>
            <a:xfrm>
              <a:off x="386444" y="1097101"/>
              <a:ext cx="7693527" cy="5215835"/>
            </a:xfrm>
            <a:prstGeom prst="ellipse">
              <a:avLst/>
            </a:prstGeom>
            <a:ln>
              <a:noFill/>
            </a:ln>
            <a:effectLst>
              <a:softEdge rad="112500"/>
            </a:effectLst>
          </p:spPr>
        </p:pic>
        <p:sp>
          <p:nvSpPr>
            <p:cNvPr id="4" name="楕円 3">
              <a:extLst>
                <a:ext uri="{FF2B5EF4-FFF2-40B4-BE49-F238E27FC236}">
                  <a16:creationId xmlns:a16="http://schemas.microsoft.com/office/drawing/2014/main" id="{ED1A5340-DF7C-4AB3-B12F-219DB7129573}"/>
                </a:ext>
              </a:extLst>
            </p:cNvPr>
            <p:cNvSpPr/>
            <p:nvPr/>
          </p:nvSpPr>
          <p:spPr>
            <a:xfrm>
              <a:off x="3892776" y="2505019"/>
              <a:ext cx="819150" cy="648465"/>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991C84CA-F030-4F9C-9BE4-2D8273D0F677}"/>
                </a:ext>
              </a:extLst>
            </p:cNvPr>
            <p:cNvSpPr/>
            <p:nvPr/>
          </p:nvSpPr>
          <p:spPr>
            <a:xfrm>
              <a:off x="3346676" y="3927419"/>
              <a:ext cx="819150" cy="648465"/>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38EE70A8-4BC5-4594-ADF1-959A58C2B05E}"/>
                </a:ext>
              </a:extLst>
            </p:cNvPr>
            <p:cNvSpPr/>
            <p:nvPr/>
          </p:nvSpPr>
          <p:spPr>
            <a:xfrm>
              <a:off x="4360607" y="3967494"/>
              <a:ext cx="1102118" cy="595690"/>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91B1316C-2D14-4BA3-81BF-110D711AEF2D}"/>
                </a:ext>
              </a:extLst>
            </p:cNvPr>
            <p:cNvSpPr/>
            <p:nvPr/>
          </p:nvSpPr>
          <p:spPr>
            <a:xfrm>
              <a:off x="3816575" y="3241619"/>
              <a:ext cx="1020171" cy="763401"/>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315E6DE-1229-4335-A7A0-CE6438EF1B5C}"/>
                </a:ext>
              </a:extLst>
            </p:cNvPr>
            <p:cNvSpPr/>
            <p:nvPr/>
          </p:nvSpPr>
          <p:spPr>
            <a:xfrm>
              <a:off x="3232376" y="1336619"/>
              <a:ext cx="819150" cy="648465"/>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3" name="楕円 32">
              <a:extLst>
                <a:ext uri="{FF2B5EF4-FFF2-40B4-BE49-F238E27FC236}">
                  <a16:creationId xmlns:a16="http://schemas.microsoft.com/office/drawing/2014/main" id="{B1041E98-2D73-45C4-9489-00E7CB9AE164}"/>
                </a:ext>
              </a:extLst>
            </p:cNvPr>
            <p:cNvSpPr/>
            <p:nvPr/>
          </p:nvSpPr>
          <p:spPr>
            <a:xfrm>
              <a:off x="3767961" y="5389097"/>
              <a:ext cx="1020171" cy="648465"/>
            </a:xfrm>
            <a:prstGeom prst="ellips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F0AC6502-86A9-4A61-8815-C2BC193BDD94}"/>
                </a:ext>
              </a:extLst>
            </p:cNvPr>
            <p:cNvSpPr/>
            <p:nvPr/>
          </p:nvSpPr>
          <p:spPr>
            <a:xfrm>
              <a:off x="3198189" y="4641416"/>
              <a:ext cx="819150" cy="670277"/>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4CA57FEE-ABDA-4B95-93C9-27FE09C9D839}"/>
                </a:ext>
              </a:extLst>
            </p:cNvPr>
            <p:cNvSpPr/>
            <p:nvPr/>
          </p:nvSpPr>
          <p:spPr>
            <a:xfrm>
              <a:off x="2156789" y="3676216"/>
              <a:ext cx="819150" cy="670277"/>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8E8627C8-BA75-400B-9F2E-0CC171EFB8E3}"/>
                </a:ext>
              </a:extLst>
            </p:cNvPr>
            <p:cNvSpPr/>
            <p:nvPr/>
          </p:nvSpPr>
          <p:spPr>
            <a:xfrm>
              <a:off x="2893389" y="2139516"/>
              <a:ext cx="819150" cy="670277"/>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CE2DC91A-6B79-4CF2-B075-2A0A392CF73B}"/>
                </a:ext>
              </a:extLst>
            </p:cNvPr>
            <p:cNvSpPr/>
            <p:nvPr/>
          </p:nvSpPr>
          <p:spPr>
            <a:xfrm>
              <a:off x="4188789" y="1339416"/>
              <a:ext cx="819150" cy="670277"/>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楕円 37">
              <a:extLst>
                <a:ext uri="{FF2B5EF4-FFF2-40B4-BE49-F238E27FC236}">
                  <a16:creationId xmlns:a16="http://schemas.microsoft.com/office/drawing/2014/main" id="{AADC2924-38B1-4682-A8EC-E91A894C4C73}"/>
                </a:ext>
              </a:extLst>
            </p:cNvPr>
            <p:cNvSpPr/>
            <p:nvPr/>
          </p:nvSpPr>
          <p:spPr>
            <a:xfrm>
              <a:off x="5387770" y="2862296"/>
              <a:ext cx="1020171" cy="670277"/>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6D1C7F52-EF18-4C92-AAE1-E7BC58C66DA1}"/>
                </a:ext>
              </a:extLst>
            </p:cNvPr>
            <p:cNvSpPr/>
            <p:nvPr/>
          </p:nvSpPr>
          <p:spPr>
            <a:xfrm>
              <a:off x="4639891" y="2063236"/>
              <a:ext cx="957859" cy="670277"/>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楕円 39">
              <a:extLst>
                <a:ext uri="{FF2B5EF4-FFF2-40B4-BE49-F238E27FC236}">
                  <a16:creationId xmlns:a16="http://schemas.microsoft.com/office/drawing/2014/main" id="{DBC21C23-EEE7-4621-A278-AD00F2E6E3F9}"/>
                </a:ext>
              </a:extLst>
            </p:cNvPr>
            <p:cNvSpPr/>
            <p:nvPr/>
          </p:nvSpPr>
          <p:spPr>
            <a:xfrm>
              <a:off x="4656956" y="4628636"/>
              <a:ext cx="819150" cy="670277"/>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楕円 40">
              <a:extLst>
                <a:ext uri="{FF2B5EF4-FFF2-40B4-BE49-F238E27FC236}">
                  <a16:creationId xmlns:a16="http://schemas.microsoft.com/office/drawing/2014/main" id="{28E6FA6B-AD63-4280-8861-4E728674FB63}"/>
                </a:ext>
              </a:extLst>
            </p:cNvPr>
            <p:cNvSpPr/>
            <p:nvPr/>
          </p:nvSpPr>
          <p:spPr>
            <a:xfrm>
              <a:off x="2483814" y="2883055"/>
              <a:ext cx="819150" cy="670277"/>
            </a:xfrm>
            <a:prstGeom prst="ellipse">
              <a:avLst/>
            </a:prstGeom>
            <a:solidFill>
              <a:srgbClr val="91E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楕円 41">
              <a:extLst>
                <a:ext uri="{FF2B5EF4-FFF2-40B4-BE49-F238E27FC236}">
                  <a16:creationId xmlns:a16="http://schemas.microsoft.com/office/drawing/2014/main" id="{B855F302-2E40-417C-A419-8AC4F121F531}"/>
                </a:ext>
              </a:extLst>
            </p:cNvPr>
            <p:cNvSpPr/>
            <p:nvPr/>
          </p:nvSpPr>
          <p:spPr>
            <a:xfrm>
              <a:off x="1765855" y="4646033"/>
              <a:ext cx="1182070" cy="670277"/>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楕円 42">
              <a:extLst>
                <a:ext uri="{FF2B5EF4-FFF2-40B4-BE49-F238E27FC236}">
                  <a16:creationId xmlns:a16="http://schemas.microsoft.com/office/drawing/2014/main" id="{2171351C-FB63-4EF5-B4C1-2211BF434024}"/>
                </a:ext>
              </a:extLst>
            </p:cNvPr>
            <p:cNvSpPr/>
            <p:nvPr/>
          </p:nvSpPr>
          <p:spPr>
            <a:xfrm>
              <a:off x="5661808" y="4684133"/>
              <a:ext cx="1031219" cy="670277"/>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楕円 43">
              <a:extLst>
                <a:ext uri="{FF2B5EF4-FFF2-40B4-BE49-F238E27FC236}">
                  <a16:creationId xmlns:a16="http://schemas.microsoft.com/office/drawing/2014/main" id="{032AF7C9-709F-46F0-B526-7E8690531E1F}"/>
                </a:ext>
              </a:extLst>
            </p:cNvPr>
            <p:cNvSpPr/>
            <p:nvPr/>
          </p:nvSpPr>
          <p:spPr>
            <a:xfrm>
              <a:off x="6221413" y="3426833"/>
              <a:ext cx="1122814" cy="670277"/>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楕円 44">
              <a:extLst>
                <a:ext uri="{FF2B5EF4-FFF2-40B4-BE49-F238E27FC236}">
                  <a16:creationId xmlns:a16="http://schemas.microsoft.com/office/drawing/2014/main" id="{A3940F4D-D31D-4D60-A51B-C5A3ECF89021}"/>
                </a:ext>
              </a:extLst>
            </p:cNvPr>
            <p:cNvSpPr/>
            <p:nvPr/>
          </p:nvSpPr>
          <p:spPr>
            <a:xfrm>
              <a:off x="5696410" y="1928233"/>
              <a:ext cx="965235" cy="670277"/>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C60220D-A469-455B-A243-758172A2770B}"/>
                </a:ext>
              </a:extLst>
            </p:cNvPr>
            <p:cNvSpPr txBox="1"/>
            <p:nvPr/>
          </p:nvSpPr>
          <p:spPr>
            <a:xfrm>
              <a:off x="4017339" y="3298725"/>
              <a:ext cx="770793" cy="615553"/>
            </a:xfrm>
            <a:prstGeom prst="rect">
              <a:avLst/>
            </a:prstGeom>
            <a:noFill/>
          </p:spPr>
          <p:txBody>
            <a:bodyPr wrap="square" rtlCol="0">
              <a:spAutoFit/>
            </a:bodyPr>
            <a:lstStyle/>
            <a:p>
              <a:r>
                <a:rPr kumimoji="1" lang="ja-JP" altLang="en-US" sz="1700" dirty="0">
                  <a:latin typeface="AR P丸ゴシック体E" panose="020F0900000000000000" pitchFamily="50" charset="-128"/>
                  <a:ea typeface="AR P丸ゴシック体E" panose="020F0900000000000000" pitchFamily="50" charset="-128"/>
                </a:rPr>
                <a:t>本人</a:t>
              </a:r>
              <a:endParaRPr kumimoji="1" lang="en-US" altLang="ja-JP" sz="1700" dirty="0">
                <a:latin typeface="AR P丸ゴシック体E" panose="020F0900000000000000" pitchFamily="50" charset="-128"/>
                <a:ea typeface="AR P丸ゴシック体E" panose="020F0900000000000000" pitchFamily="50" charset="-128"/>
              </a:endParaRPr>
            </a:p>
            <a:p>
              <a:r>
                <a:rPr kumimoji="1" lang="ja-JP" altLang="en-US" sz="1700" dirty="0">
                  <a:latin typeface="AR P丸ゴシック体E" panose="020F0900000000000000" pitchFamily="50" charset="-128"/>
                  <a:ea typeface="AR P丸ゴシック体E" panose="020F0900000000000000" pitchFamily="50" charset="-128"/>
                </a:rPr>
                <a:t>家族</a:t>
              </a:r>
            </a:p>
          </p:txBody>
        </p:sp>
        <p:sp>
          <p:nvSpPr>
            <p:cNvPr id="8" name="テキスト ボックス 7">
              <a:extLst>
                <a:ext uri="{FF2B5EF4-FFF2-40B4-BE49-F238E27FC236}">
                  <a16:creationId xmlns:a16="http://schemas.microsoft.com/office/drawing/2014/main" id="{379227E1-8A9E-423B-B9E6-75050D70709B}"/>
                </a:ext>
              </a:extLst>
            </p:cNvPr>
            <p:cNvSpPr txBox="1"/>
            <p:nvPr/>
          </p:nvSpPr>
          <p:spPr>
            <a:xfrm>
              <a:off x="4005811" y="2614936"/>
              <a:ext cx="926674" cy="369332"/>
            </a:xfrm>
            <a:prstGeom prst="rect">
              <a:avLst/>
            </a:prstGeom>
            <a:noFill/>
          </p:spPr>
          <p:txBody>
            <a:bodyPr wrap="square" rtlCol="0">
              <a:spAutoFit/>
            </a:bodyPr>
            <a:lstStyle/>
            <a:p>
              <a:r>
                <a:rPr kumimoji="1" lang="ja-JP" altLang="en-US" dirty="0">
                  <a:latin typeface="AR P丸ゴシック体E" panose="020F0900000000000000" pitchFamily="50" charset="-128"/>
                  <a:ea typeface="AR P丸ゴシック体E" panose="020F0900000000000000" pitchFamily="50" charset="-128"/>
                </a:rPr>
                <a:t>友人</a:t>
              </a:r>
            </a:p>
          </p:txBody>
        </p:sp>
        <p:sp>
          <p:nvSpPr>
            <p:cNvPr id="9" name="テキスト ボックス 8">
              <a:extLst>
                <a:ext uri="{FF2B5EF4-FFF2-40B4-BE49-F238E27FC236}">
                  <a16:creationId xmlns:a16="http://schemas.microsoft.com/office/drawing/2014/main" id="{5A2D50C3-68F1-4799-99B7-A0B4AE17A349}"/>
                </a:ext>
              </a:extLst>
            </p:cNvPr>
            <p:cNvSpPr txBox="1"/>
            <p:nvPr/>
          </p:nvSpPr>
          <p:spPr>
            <a:xfrm>
              <a:off x="3308112" y="4067662"/>
              <a:ext cx="941985" cy="338554"/>
            </a:xfrm>
            <a:prstGeom prst="rect">
              <a:avLst/>
            </a:prstGeom>
            <a:noFill/>
          </p:spPr>
          <p:txBody>
            <a:bodyPr wrap="square" rtlCol="0">
              <a:spAutoFit/>
            </a:bodyPr>
            <a:lstStyle/>
            <a:p>
              <a:r>
                <a:rPr kumimoji="1" lang="ja-JP" altLang="en-US" sz="1600" dirty="0">
                  <a:latin typeface="AR P丸ゴシック体E" panose="020F0900000000000000" pitchFamily="50" charset="-128"/>
                  <a:ea typeface="AR P丸ゴシック体E" panose="020F0900000000000000" pitchFamily="50" charset="-128"/>
                </a:rPr>
                <a:t>患者会</a:t>
              </a:r>
            </a:p>
          </p:txBody>
        </p:sp>
        <p:sp>
          <p:nvSpPr>
            <p:cNvPr id="10" name="テキスト ボックス 9">
              <a:extLst>
                <a:ext uri="{FF2B5EF4-FFF2-40B4-BE49-F238E27FC236}">
                  <a16:creationId xmlns:a16="http://schemas.microsoft.com/office/drawing/2014/main" id="{BAE0A826-0237-4E51-8E7A-C75C689BDE9F}"/>
                </a:ext>
              </a:extLst>
            </p:cNvPr>
            <p:cNvSpPr txBox="1"/>
            <p:nvPr/>
          </p:nvSpPr>
          <p:spPr>
            <a:xfrm>
              <a:off x="3220280" y="4810760"/>
              <a:ext cx="867033" cy="338554"/>
            </a:xfrm>
            <a:prstGeom prst="rect">
              <a:avLst/>
            </a:prstGeom>
            <a:noFill/>
          </p:spPr>
          <p:txBody>
            <a:bodyPr wrap="square" rtlCol="0">
              <a:spAutoFit/>
            </a:bodyPr>
            <a:lstStyle/>
            <a:p>
              <a:r>
                <a:rPr kumimoji="1" lang="ja-JP" altLang="en-US" sz="1600" dirty="0">
                  <a:latin typeface="AR P丸ゴシック体E" panose="020F0900000000000000" pitchFamily="50" charset="-128"/>
                  <a:ea typeface="AR P丸ゴシック体E" panose="020F0900000000000000" pitchFamily="50" charset="-128"/>
                </a:rPr>
                <a:t>薬剤師</a:t>
              </a:r>
            </a:p>
          </p:txBody>
        </p:sp>
        <p:sp>
          <p:nvSpPr>
            <p:cNvPr id="11" name="テキスト ボックス 10">
              <a:extLst>
                <a:ext uri="{FF2B5EF4-FFF2-40B4-BE49-F238E27FC236}">
                  <a16:creationId xmlns:a16="http://schemas.microsoft.com/office/drawing/2014/main" id="{F7348D21-EF72-4967-9EF3-5F0FF633D8F7}"/>
                </a:ext>
              </a:extLst>
            </p:cNvPr>
            <p:cNvSpPr txBox="1"/>
            <p:nvPr/>
          </p:nvSpPr>
          <p:spPr>
            <a:xfrm>
              <a:off x="4598364" y="2221697"/>
              <a:ext cx="1075374" cy="307777"/>
            </a:xfrm>
            <a:prstGeom prst="rect">
              <a:avLst/>
            </a:prstGeom>
            <a:noFill/>
          </p:spPr>
          <p:txBody>
            <a:bodyPr wrap="square" rtlCol="0">
              <a:spAutoFit/>
            </a:bodyPr>
            <a:lstStyle/>
            <a:p>
              <a:r>
                <a:rPr kumimoji="1" lang="ja-JP" altLang="en-US" sz="1400" dirty="0">
                  <a:latin typeface="AR P丸ゴシック体E" panose="020F0900000000000000" pitchFamily="50" charset="-128"/>
                  <a:ea typeface="AR P丸ゴシック体E" panose="020F0900000000000000" pitchFamily="50" charset="-128"/>
                </a:rPr>
                <a:t>訪問看護師</a:t>
              </a:r>
            </a:p>
          </p:txBody>
        </p:sp>
        <p:sp>
          <p:nvSpPr>
            <p:cNvPr id="13" name="テキスト ボックス 12">
              <a:extLst>
                <a:ext uri="{FF2B5EF4-FFF2-40B4-BE49-F238E27FC236}">
                  <a16:creationId xmlns:a16="http://schemas.microsoft.com/office/drawing/2014/main" id="{36CE1104-E08C-455F-9F8C-56078B0A4DD7}"/>
                </a:ext>
              </a:extLst>
            </p:cNvPr>
            <p:cNvSpPr txBox="1"/>
            <p:nvPr/>
          </p:nvSpPr>
          <p:spPr>
            <a:xfrm>
              <a:off x="5380275" y="3053089"/>
              <a:ext cx="1296788" cy="261610"/>
            </a:xfrm>
            <a:prstGeom prst="rect">
              <a:avLst/>
            </a:prstGeom>
            <a:noFill/>
          </p:spPr>
          <p:txBody>
            <a:bodyPr wrap="square" rtlCol="0">
              <a:spAutoFit/>
            </a:bodyPr>
            <a:lstStyle/>
            <a:p>
              <a:r>
                <a:rPr kumimoji="1" lang="ja-JP" altLang="en-US" sz="1100" dirty="0">
                  <a:latin typeface="AR P丸ゴシック体E" panose="020F0900000000000000" pitchFamily="50" charset="-128"/>
                  <a:ea typeface="AR P丸ゴシック体E" panose="020F0900000000000000" pitchFamily="50" charset="-128"/>
                </a:rPr>
                <a:t>ﾎｰﾑﾍﾙﾊﾟｰ</a:t>
              </a:r>
            </a:p>
          </p:txBody>
        </p:sp>
        <p:sp>
          <p:nvSpPr>
            <p:cNvPr id="17" name="テキスト ボックス 16">
              <a:extLst>
                <a:ext uri="{FF2B5EF4-FFF2-40B4-BE49-F238E27FC236}">
                  <a16:creationId xmlns:a16="http://schemas.microsoft.com/office/drawing/2014/main" id="{69AF1C42-2C44-4619-9506-BBA3F3EEE455}"/>
                </a:ext>
              </a:extLst>
            </p:cNvPr>
            <p:cNvSpPr txBox="1"/>
            <p:nvPr/>
          </p:nvSpPr>
          <p:spPr>
            <a:xfrm>
              <a:off x="5645842" y="1951647"/>
              <a:ext cx="1251616" cy="538481"/>
            </a:xfrm>
            <a:prstGeom prst="rect">
              <a:avLst/>
            </a:prstGeom>
            <a:noFill/>
          </p:spPr>
          <p:txBody>
            <a:bodyPr wrap="square" rtlCol="0">
              <a:spAutoFit/>
            </a:bodyPr>
            <a:lstStyle/>
            <a:p>
              <a:pPr>
                <a:lnSpc>
                  <a:spcPct val="150000"/>
                </a:lnSpc>
              </a:pPr>
              <a:r>
                <a:rPr kumimoji="1" lang="ja-JP" altLang="en-US" sz="1050" dirty="0">
                  <a:latin typeface="AR P丸ゴシック体E" panose="020F0900000000000000" pitchFamily="50" charset="-128"/>
                  <a:ea typeface="AR P丸ゴシック体E" panose="020F0900000000000000" pitchFamily="50" charset="-128"/>
                </a:rPr>
                <a:t>介護保険施設</a:t>
              </a:r>
              <a:br>
                <a:rPr kumimoji="1" lang="en-US" altLang="ja-JP" sz="1050" dirty="0">
                  <a:latin typeface="AR P丸ゴシック体E" panose="020F0900000000000000" pitchFamily="50" charset="-128"/>
                  <a:ea typeface="AR P丸ゴシック体E" panose="020F0900000000000000" pitchFamily="50" charset="-128"/>
                </a:rPr>
              </a:br>
              <a:r>
                <a:rPr kumimoji="1" lang="en-US" altLang="ja-JP" sz="1000" dirty="0">
                  <a:latin typeface="AR P丸ゴシック体E" panose="020F0900000000000000" pitchFamily="50" charset="-128"/>
                  <a:ea typeface="AR P丸ゴシック体E" panose="020F0900000000000000" pitchFamily="50" charset="-128"/>
                </a:rPr>
                <a:t>(</a:t>
              </a:r>
              <a:r>
                <a:rPr kumimoji="1" lang="ja-JP" altLang="en-US" sz="1000" dirty="0">
                  <a:latin typeface="AR P丸ゴシック体E" panose="020F0900000000000000" pitchFamily="50" charset="-128"/>
                  <a:ea typeface="AR P丸ゴシック体E" panose="020F0900000000000000" pitchFamily="50" charset="-128"/>
                </a:rPr>
                <a:t>ｼｮｰﾄｽﾃｲ</a:t>
              </a:r>
              <a:r>
                <a:rPr kumimoji="1" lang="en-US" altLang="ja-JP" sz="1000" dirty="0">
                  <a:latin typeface="AR P丸ゴシック体E" panose="020F0900000000000000" pitchFamily="50" charset="-128"/>
                  <a:ea typeface="AR P丸ゴシック体E" panose="020F0900000000000000" pitchFamily="50" charset="-128"/>
                </a:rPr>
                <a:t>)</a:t>
              </a:r>
              <a:endParaRPr kumimoji="1" lang="ja-JP" altLang="en-US" sz="1050" dirty="0">
                <a:latin typeface="AR P丸ゴシック体E" panose="020F0900000000000000" pitchFamily="50" charset="-128"/>
                <a:ea typeface="AR P丸ゴシック体E" panose="020F0900000000000000" pitchFamily="50" charset="-128"/>
              </a:endParaRPr>
            </a:p>
          </p:txBody>
        </p:sp>
        <p:sp>
          <p:nvSpPr>
            <p:cNvPr id="18" name="テキスト ボックス 17">
              <a:extLst>
                <a:ext uri="{FF2B5EF4-FFF2-40B4-BE49-F238E27FC236}">
                  <a16:creationId xmlns:a16="http://schemas.microsoft.com/office/drawing/2014/main" id="{EBE638AE-5F3C-458E-9AEC-BDCB4B5E70BE}"/>
                </a:ext>
              </a:extLst>
            </p:cNvPr>
            <p:cNvSpPr txBox="1"/>
            <p:nvPr/>
          </p:nvSpPr>
          <p:spPr>
            <a:xfrm>
              <a:off x="6221413" y="3535574"/>
              <a:ext cx="1122815" cy="548676"/>
            </a:xfrm>
            <a:prstGeom prst="rect">
              <a:avLst/>
            </a:prstGeom>
            <a:noFill/>
          </p:spPr>
          <p:txBody>
            <a:bodyPr wrap="square" rtlCol="0">
              <a:spAutoFit/>
            </a:bodyPr>
            <a:lstStyle/>
            <a:p>
              <a:pPr algn="ctr">
                <a:lnSpc>
                  <a:spcPct val="150000"/>
                </a:lnSpc>
              </a:pPr>
              <a:r>
                <a:rPr kumimoji="1" lang="ja-JP" altLang="en-US" sz="1050" dirty="0">
                  <a:latin typeface="AR P丸ゴシック体E" panose="020F0900000000000000" pitchFamily="50" charset="-128"/>
                  <a:ea typeface="AR P丸ゴシック体E" panose="020F0900000000000000" pitchFamily="50" charset="-128"/>
                </a:rPr>
                <a:t>療養通所介護</a:t>
              </a:r>
              <a:endParaRPr kumimoji="1" lang="en-US" altLang="ja-JP" sz="1050" dirty="0">
                <a:latin typeface="AR P丸ゴシック体E" panose="020F0900000000000000" pitchFamily="50" charset="-128"/>
                <a:ea typeface="AR P丸ゴシック体E" panose="020F0900000000000000" pitchFamily="50" charset="-128"/>
              </a:endParaRPr>
            </a:p>
            <a:p>
              <a:pPr algn="ctr">
                <a:lnSpc>
                  <a:spcPct val="150000"/>
                </a:lnSpc>
              </a:pPr>
              <a:r>
                <a:rPr kumimoji="1" lang="ja-JP" altLang="en-US" sz="1050" dirty="0">
                  <a:latin typeface="AR P丸ゴシック体E" panose="020F0900000000000000" pitchFamily="50" charset="-128"/>
                  <a:ea typeface="AR P丸ゴシック体E" panose="020F0900000000000000" pitchFamily="50" charset="-128"/>
                </a:rPr>
                <a:t>事業所</a:t>
              </a:r>
            </a:p>
          </p:txBody>
        </p:sp>
        <p:sp>
          <p:nvSpPr>
            <p:cNvPr id="19" name="テキスト ボックス 18">
              <a:extLst>
                <a:ext uri="{FF2B5EF4-FFF2-40B4-BE49-F238E27FC236}">
                  <a16:creationId xmlns:a16="http://schemas.microsoft.com/office/drawing/2014/main" id="{490AE70A-ADED-4DAF-A909-8B79035BCA3D}"/>
                </a:ext>
              </a:extLst>
            </p:cNvPr>
            <p:cNvSpPr txBox="1"/>
            <p:nvPr/>
          </p:nvSpPr>
          <p:spPr>
            <a:xfrm>
              <a:off x="4440692" y="4005020"/>
              <a:ext cx="1505815" cy="552524"/>
            </a:xfrm>
            <a:prstGeom prst="rect">
              <a:avLst/>
            </a:prstGeom>
            <a:noFill/>
          </p:spPr>
          <p:txBody>
            <a:bodyPr wrap="square" rtlCol="0">
              <a:spAutoFit/>
            </a:bodyPr>
            <a:lstStyle/>
            <a:p>
              <a:r>
                <a:rPr kumimoji="1" lang="ja-JP" altLang="en-US" sz="1600" dirty="0">
                  <a:latin typeface="AR P丸ゴシック体E" panose="020F0900000000000000" pitchFamily="50" charset="-128"/>
                  <a:ea typeface="AR P丸ゴシック体E" panose="020F0900000000000000" pitchFamily="50" charset="-128"/>
                </a:rPr>
                <a:t>近隣の人</a:t>
              </a:r>
              <a:endParaRPr kumimoji="1" lang="en-US" altLang="ja-JP" sz="1600" dirty="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050" dirty="0">
                  <a:latin typeface="AR P丸ゴシック体E" panose="020F0900000000000000" pitchFamily="50" charset="-128"/>
                  <a:ea typeface="AR P丸ゴシック体E" panose="020F0900000000000000" pitchFamily="50" charset="-128"/>
                </a:rPr>
                <a:t>ﾎﾞﾗﾝﾃｨｱ</a:t>
              </a:r>
            </a:p>
          </p:txBody>
        </p:sp>
        <p:sp>
          <p:nvSpPr>
            <p:cNvPr id="20" name="テキスト ボックス 19">
              <a:extLst>
                <a:ext uri="{FF2B5EF4-FFF2-40B4-BE49-F238E27FC236}">
                  <a16:creationId xmlns:a16="http://schemas.microsoft.com/office/drawing/2014/main" id="{E3172175-BE99-4D14-8FE8-30F907E41500}"/>
                </a:ext>
              </a:extLst>
            </p:cNvPr>
            <p:cNvSpPr txBox="1"/>
            <p:nvPr/>
          </p:nvSpPr>
          <p:spPr>
            <a:xfrm>
              <a:off x="4639891" y="4753647"/>
              <a:ext cx="895357" cy="485774"/>
            </a:xfrm>
            <a:prstGeom prst="rect">
              <a:avLst/>
            </a:prstGeom>
            <a:noFill/>
          </p:spPr>
          <p:txBody>
            <a:bodyPr wrap="square" rtlCol="0">
              <a:spAutoFit/>
            </a:bodyPr>
            <a:lstStyle/>
            <a:p>
              <a:r>
                <a:rPr kumimoji="1" lang="ja-JP" altLang="en-US" sz="1100" dirty="0">
                  <a:latin typeface="AR P丸ゴシック体E" panose="020F0900000000000000" pitchFamily="50" charset="-128"/>
                  <a:ea typeface="AR P丸ゴシック体E" panose="020F0900000000000000" pitchFamily="50" charset="-128"/>
                </a:rPr>
                <a:t>作業療法士</a:t>
              </a:r>
              <a:endParaRPr kumimoji="1" lang="en-US" altLang="ja-JP" sz="1100" dirty="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100" dirty="0">
                  <a:latin typeface="AR P丸ゴシック体E" panose="020F0900000000000000" pitchFamily="50" charset="-128"/>
                  <a:ea typeface="AR P丸ゴシック体E" panose="020F0900000000000000" pitchFamily="50" charset="-128"/>
                </a:rPr>
                <a:t>理学療法士</a:t>
              </a:r>
            </a:p>
          </p:txBody>
        </p:sp>
        <p:sp>
          <p:nvSpPr>
            <p:cNvPr id="21" name="テキスト ボックス 20">
              <a:extLst>
                <a:ext uri="{FF2B5EF4-FFF2-40B4-BE49-F238E27FC236}">
                  <a16:creationId xmlns:a16="http://schemas.microsoft.com/office/drawing/2014/main" id="{5BA1FA54-FB53-41D9-B0C2-DF42350F9AF6}"/>
                </a:ext>
              </a:extLst>
            </p:cNvPr>
            <p:cNvSpPr txBox="1"/>
            <p:nvPr/>
          </p:nvSpPr>
          <p:spPr>
            <a:xfrm>
              <a:off x="3857657" y="5449630"/>
              <a:ext cx="930475" cy="485774"/>
            </a:xfrm>
            <a:prstGeom prst="rect">
              <a:avLst/>
            </a:prstGeom>
            <a:noFill/>
          </p:spPr>
          <p:txBody>
            <a:bodyPr wrap="square" rtlCol="0">
              <a:spAutoFit/>
            </a:bodyPr>
            <a:lstStyle/>
            <a:p>
              <a:pPr algn="ctr"/>
              <a:r>
                <a:rPr kumimoji="1" lang="ja-JP" altLang="en-US" sz="1100" dirty="0">
                  <a:latin typeface="AR P丸ゴシック体E" panose="020F0900000000000000" pitchFamily="50" charset="-128"/>
                  <a:ea typeface="AR P丸ゴシック体E" panose="020F0900000000000000" pitchFamily="50" charset="-128"/>
                </a:rPr>
                <a:t>地域包括</a:t>
              </a:r>
              <a:endParaRPr kumimoji="1" lang="en-US" altLang="ja-JP" sz="1100" dirty="0">
                <a:latin typeface="AR P丸ゴシック体E" panose="020F0900000000000000" pitchFamily="50" charset="-128"/>
                <a:ea typeface="AR P丸ゴシック体E" panose="020F0900000000000000" pitchFamily="50" charset="-128"/>
              </a:endParaRPr>
            </a:p>
            <a:p>
              <a:pPr algn="ctr">
                <a:lnSpc>
                  <a:spcPct val="150000"/>
                </a:lnSpc>
              </a:pPr>
              <a:r>
                <a:rPr kumimoji="1" lang="ja-JP" altLang="en-US" sz="1100" dirty="0">
                  <a:latin typeface="AR P丸ゴシック体E" panose="020F0900000000000000" pitchFamily="50" charset="-128"/>
                  <a:ea typeface="AR P丸ゴシック体E" panose="020F0900000000000000" pitchFamily="50" charset="-128"/>
                </a:rPr>
                <a:t>支援ｾﾝﾀｰ</a:t>
              </a:r>
            </a:p>
          </p:txBody>
        </p:sp>
        <p:sp>
          <p:nvSpPr>
            <p:cNvPr id="22" name="テキスト ボックス 21">
              <a:extLst>
                <a:ext uri="{FF2B5EF4-FFF2-40B4-BE49-F238E27FC236}">
                  <a16:creationId xmlns:a16="http://schemas.microsoft.com/office/drawing/2014/main" id="{00AC7C6F-6C11-4413-83C0-2C49AD2AB48B}"/>
                </a:ext>
              </a:extLst>
            </p:cNvPr>
            <p:cNvSpPr txBox="1"/>
            <p:nvPr/>
          </p:nvSpPr>
          <p:spPr>
            <a:xfrm>
              <a:off x="5697550" y="4692840"/>
              <a:ext cx="923281" cy="613886"/>
            </a:xfrm>
            <a:prstGeom prst="rect">
              <a:avLst/>
            </a:prstGeom>
            <a:noFill/>
          </p:spPr>
          <p:txBody>
            <a:bodyPr wrap="square" rtlCol="0">
              <a:spAutoFit/>
            </a:bodyPr>
            <a:lstStyle/>
            <a:p>
              <a:pPr algn="ctr">
                <a:lnSpc>
                  <a:spcPct val="150000"/>
                </a:lnSpc>
              </a:pPr>
              <a:r>
                <a:rPr kumimoji="1" lang="ja-JP" altLang="en-US" sz="1200" dirty="0">
                  <a:latin typeface="AR P丸ゴシック体E" panose="020F0900000000000000" pitchFamily="50" charset="-128"/>
                  <a:ea typeface="AR P丸ゴシック体E" panose="020F0900000000000000" pitchFamily="50" charset="-128"/>
                </a:rPr>
                <a:t>通所介護</a:t>
              </a:r>
              <a:endParaRPr kumimoji="1" lang="en-US" altLang="ja-JP" sz="1200" dirty="0">
                <a:latin typeface="AR P丸ゴシック体E" panose="020F0900000000000000" pitchFamily="50" charset="-128"/>
                <a:ea typeface="AR P丸ゴシック体E" panose="020F0900000000000000" pitchFamily="50" charset="-128"/>
              </a:endParaRPr>
            </a:p>
            <a:p>
              <a:pPr algn="ctr">
                <a:lnSpc>
                  <a:spcPct val="150000"/>
                </a:lnSpc>
              </a:pPr>
              <a:r>
                <a:rPr kumimoji="1" lang="ja-JP" altLang="en-US" sz="1200" dirty="0">
                  <a:latin typeface="AR P丸ゴシック体E" panose="020F0900000000000000" pitchFamily="50" charset="-128"/>
                  <a:ea typeface="AR P丸ゴシック体E" panose="020F0900000000000000" pitchFamily="50" charset="-128"/>
                </a:rPr>
                <a:t>事業所</a:t>
              </a:r>
            </a:p>
          </p:txBody>
        </p:sp>
        <p:sp>
          <p:nvSpPr>
            <p:cNvPr id="23" name="テキスト ボックス 22">
              <a:extLst>
                <a:ext uri="{FF2B5EF4-FFF2-40B4-BE49-F238E27FC236}">
                  <a16:creationId xmlns:a16="http://schemas.microsoft.com/office/drawing/2014/main" id="{FB823F44-BDFA-4766-8111-28CE90D8C4F2}"/>
                </a:ext>
              </a:extLst>
            </p:cNvPr>
            <p:cNvSpPr txBox="1"/>
            <p:nvPr/>
          </p:nvSpPr>
          <p:spPr>
            <a:xfrm>
              <a:off x="1727489" y="4686567"/>
              <a:ext cx="1217885" cy="526939"/>
            </a:xfrm>
            <a:prstGeom prst="rect">
              <a:avLst/>
            </a:prstGeom>
            <a:noFill/>
          </p:spPr>
          <p:txBody>
            <a:bodyPr wrap="square" rtlCol="0">
              <a:spAutoFit/>
            </a:bodyPr>
            <a:lstStyle/>
            <a:p>
              <a:pPr algn="ctr">
                <a:lnSpc>
                  <a:spcPct val="150000"/>
                </a:lnSpc>
              </a:pPr>
              <a:r>
                <a:rPr kumimoji="1" lang="ja-JP" altLang="en-US" sz="1000" dirty="0">
                  <a:latin typeface="AR P丸ゴシック体E" panose="020F0900000000000000" pitchFamily="50" charset="-128"/>
                  <a:ea typeface="AR P丸ゴシック体E" panose="020F0900000000000000" pitchFamily="50" charset="-128"/>
                </a:rPr>
                <a:t>通所ﾘﾊﾋﾞﾘ</a:t>
              </a:r>
              <a:endParaRPr kumimoji="1" lang="en-US" altLang="ja-JP" sz="1000" dirty="0">
                <a:latin typeface="AR P丸ゴシック体E" panose="020F0900000000000000" pitchFamily="50" charset="-128"/>
                <a:ea typeface="AR P丸ゴシック体E" panose="020F0900000000000000" pitchFamily="50" charset="-128"/>
              </a:endParaRPr>
            </a:p>
            <a:p>
              <a:pPr algn="ctr">
                <a:lnSpc>
                  <a:spcPct val="150000"/>
                </a:lnSpc>
              </a:pPr>
              <a:r>
                <a:rPr kumimoji="1" lang="ja-JP" altLang="en-US" sz="1000" dirty="0">
                  <a:latin typeface="AR P丸ゴシック体E" panose="020F0900000000000000" pitchFamily="50" charset="-128"/>
                  <a:ea typeface="AR P丸ゴシック体E" panose="020F0900000000000000" pitchFamily="50" charset="-128"/>
                </a:rPr>
                <a:t>ﾃｰｼｮﾝ事業所</a:t>
              </a:r>
            </a:p>
          </p:txBody>
        </p:sp>
        <p:sp>
          <p:nvSpPr>
            <p:cNvPr id="24" name="テキスト ボックス 23">
              <a:extLst>
                <a:ext uri="{FF2B5EF4-FFF2-40B4-BE49-F238E27FC236}">
                  <a16:creationId xmlns:a16="http://schemas.microsoft.com/office/drawing/2014/main" id="{3447F03A-1CAE-4878-9F2E-C774D34407D0}"/>
                </a:ext>
              </a:extLst>
            </p:cNvPr>
            <p:cNvSpPr txBox="1"/>
            <p:nvPr/>
          </p:nvSpPr>
          <p:spPr>
            <a:xfrm>
              <a:off x="2181407" y="3702400"/>
              <a:ext cx="941985" cy="583301"/>
            </a:xfrm>
            <a:prstGeom prst="rect">
              <a:avLst/>
            </a:prstGeom>
            <a:noFill/>
          </p:spPr>
          <p:txBody>
            <a:bodyPr wrap="square" rtlCol="0">
              <a:spAutoFit/>
            </a:bodyPr>
            <a:lstStyle/>
            <a:p>
              <a:pPr>
                <a:lnSpc>
                  <a:spcPct val="150000"/>
                </a:lnSpc>
              </a:pPr>
              <a:r>
                <a:rPr kumimoji="1" lang="ja-JP" altLang="en-US" sz="1200" dirty="0">
                  <a:latin typeface="AR P丸ゴシック体E" panose="020F0900000000000000" pitchFamily="50" charset="-128"/>
                  <a:ea typeface="AR P丸ゴシック体E" panose="020F0900000000000000" pitchFamily="50" charset="-128"/>
                </a:rPr>
                <a:t>歯科医師</a:t>
              </a:r>
              <a:endParaRPr kumimoji="1" lang="en-US" altLang="ja-JP" sz="1200" dirty="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050" dirty="0">
                  <a:latin typeface="AR P丸ゴシック体E" panose="020F0900000000000000" pitchFamily="50" charset="-128"/>
                  <a:ea typeface="AR P丸ゴシック体E" panose="020F0900000000000000" pitchFamily="50" charset="-128"/>
                </a:rPr>
                <a:t>歯科衛生士</a:t>
              </a:r>
            </a:p>
          </p:txBody>
        </p:sp>
        <p:sp>
          <p:nvSpPr>
            <p:cNvPr id="25" name="テキスト ボックス 24">
              <a:extLst>
                <a:ext uri="{FF2B5EF4-FFF2-40B4-BE49-F238E27FC236}">
                  <a16:creationId xmlns:a16="http://schemas.microsoft.com/office/drawing/2014/main" id="{6D7CBCEE-6ADB-4571-A213-BFF6F25B2C85}"/>
                </a:ext>
              </a:extLst>
            </p:cNvPr>
            <p:cNvSpPr txBox="1"/>
            <p:nvPr/>
          </p:nvSpPr>
          <p:spPr>
            <a:xfrm>
              <a:off x="2418326" y="2888863"/>
              <a:ext cx="968051" cy="548676"/>
            </a:xfrm>
            <a:prstGeom prst="rect">
              <a:avLst/>
            </a:prstGeom>
            <a:noFill/>
          </p:spPr>
          <p:txBody>
            <a:bodyPr wrap="square" rtlCol="0">
              <a:spAutoFit/>
            </a:bodyPr>
            <a:lstStyle/>
            <a:p>
              <a:pPr algn="ctr">
                <a:lnSpc>
                  <a:spcPct val="150000"/>
                </a:lnSpc>
              </a:pPr>
              <a:r>
                <a:rPr kumimoji="1" lang="ja-JP" altLang="en-US" sz="1050" dirty="0">
                  <a:latin typeface="AR P丸ゴシック体E" panose="020F0900000000000000" pitchFamily="50" charset="-128"/>
                  <a:ea typeface="AR P丸ゴシック体E" panose="020F0900000000000000" pitchFamily="50" charset="-128"/>
                </a:rPr>
                <a:t>ｹｱ</a:t>
              </a:r>
              <a:endParaRPr kumimoji="1" lang="en-US" altLang="ja-JP" sz="1050" dirty="0">
                <a:latin typeface="AR P丸ゴシック体E" panose="020F0900000000000000" pitchFamily="50" charset="-128"/>
                <a:ea typeface="AR P丸ゴシック体E" panose="020F0900000000000000" pitchFamily="50" charset="-128"/>
              </a:endParaRPr>
            </a:p>
            <a:p>
              <a:pPr algn="ctr">
                <a:lnSpc>
                  <a:spcPct val="150000"/>
                </a:lnSpc>
              </a:pPr>
              <a:r>
                <a:rPr kumimoji="1" lang="ja-JP" altLang="en-US" sz="1050" dirty="0">
                  <a:latin typeface="AR P丸ゴシック体E" panose="020F0900000000000000" pitchFamily="50" charset="-128"/>
                  <a:ea typeface="AR P丸ゴシック体E" panose="020F0900000000000000" pitchFamily="50" charset="-128"/>
                </a:rPr>
                <a:t>マネジャー</a:t>
              </a:r>
            </a:p>
          </p:txBody>
        </p:sp>
        <p:sp>
          <p:nvSpPr>
            <p:cNvPr id="26" name="テキスト ボックス 25">
              <a:extLst>
                <a:ext uri="{FF2B5EF4-FFF2-40B4-BE49-F238E27FC236}">
                  <a16:creationId xmlns:a16="http://schemas.microsoft.com/office/drawing/2014/main" id="{D94226C6-A3A6-472D-B48D-93328A7DCF7C}"/>
                </a:ext>
              </a:extLst>
            </p:cNvPr>
            <p:cNvSpPr txBox="1"/>
            <p:nvPr/>
          </p:nvSpPr>
          <p:spPr>
            <a:xfrm>
              <a:off x="2889606" y="2271784"/>
              <a:ext cx="968051" cy="338554"/>
            </a:xfrm>
            <a:prstGeom prst="rect">
              <a:avLst/>
            </a:prstGeom>
            <a:noFill/>
          </p:spPr>
          <p:txBody>
            <a:bodyPr wrap="square" rtlCol="0">
              <a:spAutoFit/>
            </a:bodyPr>
            <a:lstStyle/>
            <a:p>
              <a:r>
                <a:rPr kumimoji="1" lang="ja-JP" altLang="en-US" sz="1600" dirty="0">
                  <a:latin typeface="AR P丸ゴシック体E" panose="020F0900000000000000" pitchFamily="50" charset="-128"/>
                  <a:ea typeface="AR P丸ゴシック体E" panose="020F0900000000000000" pitchFamily="50" charset="-128"/>
                </a:rPr>
                <a:t>在宅医</a:t>
              </a:r>
            </a:p>
          </p:txBody>
        </p:sp>
        <p:sp>
          <p:nvSpPr>
            <p:cNvPr id="27" name="テキスト ボックス 26">
              <a:extLst>
                <a:ext uri="{FF2B5EF4-FFF2-40B4-BE49-F238E27FC236}">
                  <a16:creationId xmlns:a16="http://schemas.microsoft.com/office/drawing/2014/main" id="{0DFB5906-27EA-4E99-826F-CFA1E277157E}"/>
                </a:ext>
              </a:extLst>
            </p:cNvPr>
            <p:cNvSpPr txBox="1"/>
            <p:nvPr/>
          </p:nvSpPr>
          <p:spPr>
            <a:xfrm>
              <a:off x="3243072" y="1542478"/>
              <a:ext cx="819150" cy="253916"/>
            </a:xfrm>
            <a:prstGeom prst="rect">
              <a:avLst/>
            </a:prstGeom>
            <a:noFill/>
          </p:spPr>
          <p:txBody>
            <a:bodyPr wrap="square" rtlCol="0">
              <a:spAutoFit/>
            </a:bodyPr>
            <a:lstStyle/>
            <a:p>
              <a:r>
                <a:rPr kumimoji="1" lang="ja-JP" altLang="en-US" sz="1050" dirty="0">
                  <a:latin typeface="AR P丸ゴシック体E" panose="020F0900000000000000" pitchFamily="50" charset="-128"/>
                  <a:ea typeface="AR P丸ゴシック体E" panose="020F0900000000000000" pitchFamily="50" charset="-128"/>
                </a:rPr>
                <a:t>患者サロン</a:t>
              </a:r>
            </a:p>
          </p:txBody>
        </p:sp>
        <p:sp>
          <p:nvSpPr>
            <p:cNvPr id="28" name="テキスト ボックス 27">
              <a:extLst>
                <a:ext uri="{FF2B5EF4-FFF2-40B4-BE49-F238E27FC236}">
                  <a16:creationId xmlns:a16="http://schemas.microsoft.com/office/drawing/2014/main" id="{3D47B205-0517-48AC-A381-31641DAAE918}"/>
                </a:ext>
              </a:extLst>
            </p:cNvPr>
            <p:cNvSpPr txBox="1"/>
            <p:nvPr/>
          </p:nvSpPr>
          <p:spPr>
            <a:xfrm>
              <a:off x="4218692" y="1334903"/>
              <a:ext cx="965235" cy="613886"/>
            </a:xfrm>
            <a:prstGeom prst="rect">
              <a:avLst/>
            </a:prstGeom>
            <a:noFill/>
          </p:spPr>
          <p:txBody>
            <a:bodyPr wrap="square" rtlCol="0">
              <a:spAutoFit/>
            </a:bodyPr>
            <a:lstStyle/>
            <a:p>
              <a:pPr>
                <a:lnSpc>
                  <a:spcPct val="150000"/>
                </a:lnSpc>
              </a:pPr>
              <a:r>
                <a:rPr kumimoji="1" lang="ja-JP" altLang="en-US" sz="1200" dirty="0">
                  <a:latin typeface="AR P丸ゴシック体E" panose="020F0900000000000000" pitchFamily="50" charset="-128"/>
                  <a:ea typeface="AR P丸ゴシック体E" panose="020F0900000000000000" pitchFamily="50" charset="-128"/>
                </a:rPr>
                <a:t>病院・緩和</a:t>
              </a:r>
              <a:endParaRPr kumimoji="1" lang="en-US" altLang="ja-JP" sz="1200" dirty="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sz="1200" dirty="0">
                  <a:latin typeface="AR P丸ゴシック体E" panose="020F0900000000000000" pitchFamily="50" charset="-128"/>
                  <a:ea typeface="AR P丸ゴシック体E" panose="020F0900000000000000" pitchFamily="50" charset="-128"/>
                </a:rPr>
                <a:t>ケア病棟</a:t>
              </a:r>
            </a:p>
          </p:txBody>
        </p:sp>
      </p:grpSp>
      <p:pic>
        <p:nvPicPr>
          <p:cNvPr id="14" name="図 13">
            <a:extLst>
              <a:ext uri="{FF2B5EF4-FFF2-40B4-BE49-F238E27FC236}">
                <a16:creationId xmlns:a16="http://schemas.microsoft.com/office/drawing/2014/main" id="{A6104E98-2C39-4701-A35A-AE89B1C2C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933" y="4523646"/>
            <a:ext cx="1789290" cy="1789290"/>
          </a:xfrm>
          <a:prstGeom prst="rect">
            <a:avLst/>
          </a:prstGeom>
        </p:spPr>
      </p:pic>
      <p:sp>
        <p:nvSpPr>
          <p:cNvPr id="16" name="正方形/長方形 15">
            <a:extLst>
              <a:ext uri="{FF2B5EF4-FFF2-40B4-BE49-F238E27FC236}">
                <a16:creationId xmlns:a16="http://schemas.microsoft.com/office/drawing/2014/main" id="{CE9E7B10-D979-442D-8FAF-2ACF68DA3FC8}"/>
              </a:ext>
            </a:extLst>
          </p:cNvPr>
          <p:cNvSpPr/>
          <p:nvPr/>
        </p:nvSpPr>
        <p:spPr>
          <a:xfrm>
            <a:off x="6693027" y="4344710"/>
            <a:ext cx="2339102" cy="307777"/>
          </a:xfrm>
          <a:prstGeom prst="rect">
            <a:avLst/>
          </a:prstGeom>
        </p:spPr>
        <p:txBody>
          <a:bodyPr wrap="none">
            <a:spAutoFit/>
          </a:bodyPr>
          <a:lstStyle/>
          <a:p>
            <a:r>
              <a:rPr lang="ja-JP" altLang="en-US" sz="1400" b="1" dirty="0"/>
              <a:t>「在宅緩和ケアの手引き」</a:t>
            </a:r>
          </a:p>
        </p:txBody>
      </p:sp>
      <p:sp>
        <p:nvSpPr>
          <p:cNvPr id="46" name="テキスト ボックス 45">
            <a:extLst>
              <a:ext uri="{FF2B5EF4-FFF2-40B4-BE49-F238E27FC236}">
                <a16:creationId xmlns:a16="http://schemas.microsoft.com/office/drawing/2014/main" id="{AE9D0082-9665-40A5-BBB7-4D5B19906842}"/>
              </a:ext>
            </a:extLst>
          </p:cNvPr>
          <p:cNvSpPr txBox="1"/>
          <p:nvPr/>
        </p:nvSpPr>
        <p:spPr>
          <a:xfrm>
            <a:off x="6642174" y="6209706"/>
            <a:ext cx="2478096" cy="430887"/>
          </a:xfrm>
          <a:prstGeom prst="rect">
            <a:avLst/>
          </a:prstGeom>
          <a:noFill/>
        </p:spPr>
        <p:txBody>
          <a:bodyPr wrap="square" rtlCol="0">
            <a:spAutoFit/>
          </a:bodyPr>
          <a:lstStyle/>
          <a:p>
            <a:pPr algn="ctr"/>
            <a:r>
              <a:rPr lang="ja-JP" altLang="en-US" sz="1100" dirty="0"/>
              <a:t>広島県緩和ケア支援センター発行</a:t>
            </a:r>
            <a:endParaRPr lang="en-US" altLang="ja-JP" sz="1100" dirty="0"/>
          </a:p>
          <a:p>
            <a:pPr algn="ctr"/>
            <a:r>
              <a:rPr lang="ja-JP" altLang="en-US" sz="1100" dirty="0"/>
              <a:t>（広島がんネット</a:t>
            </a:r>
            <a:r>
              <a:rPr lang="en-US" altLang="ja-JP" sz="1100" dirty="0"/>
              <a:t>HP</a:t>
            </a:r>
            <a:r>
              <a:rPr lang="ja-JP" altLang="en-US" sz="1100" dirty="0"/>
              <a:t>より</a:t>
            </a:r>
            <a:r>
              <a:rPr lang="en-US" altLang="ja-JP" sz="1100" dirty="0"/>
              <a:t>)</a:t>
            </a:r>
            <a:endParaRPr lang="ja-JP" altLang="en-US" sz="1100" dirty="0"/>
          </a:p>
        </p:txBody>
      </p:sp>
    </p:spTree>
    <p:extLst>
      <p:ext uri="{BB962C8B-B14F-4D97-AF65-F5344CB8AC3E}">
        <p14:creationId xmlns:p14="http://schemas.microsoft.com/office/powerpoint/2010/main" val="258967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140457B-93A7-4F73-A215-45C87E3F9178}"/>
              </a:ext>
            </a:extLst>
          </p:cNvPr>
          <p:cNvSpPr/>
          <p:nvPr/>
        </p:nvSpPr>
        <p:spPr>
          <a:xfrm>
            <a:off x="104401" y="194656"/>
            <a:ext cx="2608406" cy="300082"/>
          </a:xfrm>
          <a:prstGeom prst="rect">
            <a:avLst/>
          </a:prstGeom>
        </p:spPr>
        <p:txBody>
          <a:bodyPr wrap="none">
            <a:spAutoFit/>
          </a:bodyPr>
          <a:lstStyle/>
          <a:p>
            <a:r>
              <a:rPr lang="ja-JP" altLang="en-US" sz="1350" dirty="0"/>
              <a:t>１．がんの在宅緩和ケアの特徴</a:t>
            </a:r>
          </a:p>
        </p:txBody>
      </p:sp>
      <p:sp>
        <p:nvSpPr>
          <p:cNvPr id="6" name="テキスト ボックス 5">
            <a:extLst>
              <a:ext uri="{FF2B5EF4-FFF2-40B4-BE49-F238E27FC236}">
                <a16:creationId xmlns:a16="http://schemas.microsoft.com/office/drawing/2014/main" id="{E8D615B9-0480-448D-B4EA-E74BEA392AC6}"/>
              </a:ext>
            </a:extLst>
          </p:cNvPr>
          <p:cNvSpPr txBox="1"/>
          <p:nvPr/>
        </p:nvSpPr>
        <p:spPr>
          <a:xfrm>
            <a:off x="5061857" y="6240153"/>
            <a:ext cx="3537857" cy="261610"/>
          </a:xfrm>
          <a:prstGeom prst="rect">
            <a:avLst/>
          </a:prstGeom>
          <a:noFill/>
        </p:spPr>
        <p:txBody>
          <a:bodyPr wrap="square" rtlCol="0">
            <a:spAutoFit/>
          </a:bodyPr>
          <a:lstStyle/>
          <a:p>
            <a:pPr algn="r"/>
            <a:r>
              <a:rPr lang="en-US" altLang="ja-JP" sz="1100" dirty="0"/>
              <a:t>(WHO</a:t>
            </a:r>
            <a:r>
              <a:rPr lang="ja-JP" altLang="en-US" sz="1100" dirty="0"/>
              <a:t>「緩和ケアの定義」</a:t>
            </a:r>
            <a:r>
              <a:rPr lang="en-US" altLang="ja-JP" sz="1100" dirty="0"/>
              <a:t>(2002</a:t>
            </a:r>
            <a:r>
              <a:rPr lang="ja-JP" altLang="en-US" sz="1100" dirty="0"/>
              <a:t>年</a:t>
            </a:r>
            <a:r>
              <a:rPr lang="en-US" altLang="ja-JP" sz="1100" dirty="0"/>
              <a:t>)</a:t>
            </a:r>
            <a:r>
              <a:rPr lang="ja-JP" altLang="en-US" sz="1100" dirty="0"/>
              <a:t>より</a:t>
            </a:r>
            <a:r>
              <a:rPr lang="en-US" altLang="ja-JP" sz="1100" dirty="0"/>
              <a:t>)</a:t>
            </a:r>
            <a:endParaRPr lang="ja-JP" altLang="en-US" sz="1100" dirty="0"/>
          </a:p>
        </p:txBody>
      </p:sp>
      <p:graphicFrame>
        <p:nvGraphicFramePr>
          <p:cNvPr id="8" name="コンテンツ プレースホルダー 3">
            <a:extLst>
              <a:ext uri="{FF2B5EF4-FFF2-40B4-BE49-F238E27FC236}">
                <a16:creationId xmlns:a16="http://schemas.microsoft.com/office/drawing/2014/main" id="{EEE8EB05-F574-4F6C-8AA1-EBBDE22A2D64}"/>
              </a:ext>
            </a:extLst>
          </p:cNvPr>
          <p:cNvGraphicFramePr>
            <a:graphicFrameLocks noGrp="1"/>
          </p:cNvGraphicFramePr>
          <p:nvPr>
            <p:ph idx="1"/>
            <p:extLst>
              <p:ext uri="{D42A27DB-BD31-4B8C-83A1-F6EECF244321}">
                <p14:modId xmlns:p14="http://schemas.microsoft.com/office/powerpoint/2010/main" val="3247896310"/>
              </p:ext>
            </p:extLst>
          </p:nvPr>
        </p:nvGraphicFramePr>
        <p:xfrm>
          <a:off x="544286" y="668121"/>
          <a:ext cx="8055428" cy="5521760"/>
        </p:xfrm>
        <a:graphic>
          <a:graphicData uri="http://schemas.openxmlformats.org/drawingml/2006/table">
            <a:tbl>
              <a:tblPr firstRow="1" bandRow="1">
                <a:tableStyleId>{5C22544A-7EE6-4342-B048-85BDC9FD1C3A}</a:tableStyleId>
              </a:tblPr>
              <a:tblGrid>
                <a:gridCol w="8055428">
                  <a:extLst>
                    <a:ext uri="{9D8B030D-6E8A-4147-A177-3AD203B41FA5}">
                      <a16:colId xmlns:a16="http://schemas.microsoft.com/office/drawing/2014/main" val="4227104264"/>
                    </a:ext>
                  </a:extLst>
                </a:gridCol>
              </a:tblGrid>
              <a:tr h="634423">
                <a:tc>
                  <a:txBody>
                    <a:bodyPr/>
                    <a:lstStyle/>
                    <a:p>
                      <a:pPr algn="ctr"/>
                      <a:r>
                        <a:rPr kumimoji="1" lang="ja-JP" altLang="en-US" sz="3200" dirty="0">
                          <a:effectLst>
                            <a:outerShdw blurRad="38100" dist="38100" dir="2700000" algn="tl">
                              <a:srgbClr val="000000">
                                <a:alpha val="43137"/>
                              </a:srgbClr>
                            </a:outerShdw>
                          </a:effectLst>
                        </a:rPr>
                        <a:t>緩和ケアの定義</a:t>
                      </a:r>
                      <a:endParaRPr kumimoji="1" lang="ja-JP" altLang="en-US" sz="3200" b="0" dirty="0">
                        <a:effectLst>
                          <a:outerShdw blurRad="38100" dist="38100" dir="2700000" algn="tl">
                            <a:srgbClr val="000000">
                              <a:alpha val="43137"/>
                            </a:srgbClr>
                          </a:outerShdw>
                        </a:effectLst>
                      </a:endParaRPr>
                    </a:p>
                  </a:txBody>
                  <a:tcPr marL="68580" marR="68580" marT="34290" marB="34290" anchor="ctr"/>
                </a:tc>
                <a:extLst>
                  <a:ext uri="{0D108BD9-81ED-4DB2-BD59-A6C34878D82A}">
                    <a16:rowId xmlns:a16="http://schemas.microsoft.com/office/drawing/2014/main" val="1627034177"/>
                  </a:ext>
                </a:extLst>
              </a:tr>
              <a:tr h="4887337">
                <a:tc>
                  <a:txBody>
                    <a:bodyPr/>
                    <a:lstStyle/>
                    <a:p>
                      <a:pPr algn="l">
                        <a:lnSpc>
                          <a:spcPct val="150000"/>
                        </a:lnSpc>
                      </a:pPr>
                      <a:r>
                        <a:rPr kumimoji="1" lang="ja-JP" altLang="en-US" sz="2400" b="0" i="0" kern="1200" dirty="0">
                          <a:solidFill>
                            <a:schemeClr val="dk1"/>
                          </a:solidFill>
                          <a:effectLst/>
                          <a:latin typeface="+mn-lt"/>
                          <a:ea typeface="+mn-ea"/>
                          <a:cs typeface="+mn-cs"/>
                        </a:rPr>
                        <a:t>　</a:t>
                      </a:r>
                      <a:r>
                        <a:rPr kumimoji="1" lang="ja-JP" altLang="en-US" sz="2800" b="1" i="0" kern="1200" dirty="0">
                          <a:solidFill>
                            <a:schemeClr val="dk1"/>
                          </a:solidFill>
                          <a:effectLst/>
                          <a:latin typeface="+mn-lt"/>
                          <a:ea typeface="+mn-ea"/>
                          <a:cs typeface="+mn-cs"/>
                        </a:rPr>
                        <a:t>緩和ケア</a:t>
                      </a:r>
                      <a:r>
                        <a:rPr kumimoji="1" lang="ja-JP" altLang="en-US" sz="2800" b="0" i="0" kern="1200" dirty="0">
                          <a:solidFill>
                            <a:schemeClr val="dk1"/>
                          </a:solidFill>
                          <a:effectLst/>
                          <a:latin typeface="+mn-lt"/>
                          <a:ea typeface="+mn-ea"/>
                          <a:cs typeface="+mn-cs"/>
                        </a:rPr>
                        <a:t>とは、生命を脅かす疾患による問題に直面している患者とその家族に対して、疾患の</a:t>
                      </a:r>
                      <a:endParaRPr kumimoji="1" lang="en-US" altLang="ja-JP" sz="2800" b="0" i="0" kern="1200" dirty="0">
                        <a:solidFill>
                          <a:schemeClr val="dk1"/>
                        </a:solidFill>
                        <a:effectLst/>
                        <a:latin typeface="+mn-lt"/>
                        <a:ea typeface="+mn-ea"/>
                        <a:cs typeface="+mn-cs"/>
                      </a:endParaRPr>
                    </a:p>
                    <a:p>
                      <a:pPr algn="l">
                        <a:lnSpc>
                          <a:spcPct val="150000"/>
                        </a:lnSpc>
                      </a:pPr>
                      <a:r>
                        <a:rPr kumimoji="1" lang="ja-JP" altLang="en-US" sz="2800" b="0" i="0" kern="1200" dirty="0">
                          <a:solidFill>
                            <a:schemeClr val="dk1"/>
                          </a:solidFill>
                          <a:effectLst/>
                          <a:latin typeface="+mn-lt"/>
                          <a:ea typeface="+mn-ea"/>
                          <a:cs typeface="+mn-cs"/>
                        </a:rPr>
                        <a:t>早期より痛み、身体的問題、心理社会的問題、</a:t>
                      </a:r>
                      <a:endParaRPr kumimoji="1" lang="en-US" altLang="ja-JP" sz="2800" b="0" i="0" kern="1200" dirty="0">
                        <a:solidFill>
                          <a:schemeClr val="dk1"/>
                        </a:solidFill>
                        <a:effectLst/>
                        <a:latin typeface="+mn-lt"/>
                        <a:ea typeface="+mn-ea"/>
                        <a:cs typeface="+mn-cs"/>
                      </a:endParaRPr>
                    </a:p>
                    <a:p>
                      <a:pPr algn="l">
                        <a:lnSpc>
                          <a:spcPct val="150000"/>
                        </a:lnSpc>
                      </a:pPr>
                      <a:r>
                        <a:rPr kumimoji="1" lang="ja-JP" altLang="en-US" sz="2800" b="0" i="0" kern="1200" dirty="0">
                          <a:solidFill>
                            <a:schemeClr val="dk1"/>
                          </a:solidFill>
                          <a:effectLst/>
                          <a:latin typeface="+mn-lt"/>
                          <a:ea typeface="+mn-ea"/>
                          <a:cs typeface="+mn-cs"/>
                        </a:rPr>
                        <a:t>スピリチュアルな問題に関してきちんとした評価を行い、それが障害とならないように予防したり、対処したりすることで、ｸｵﾘﾃｨ･ｵﾌﾞ･ﾗｲﾌ</a:t>
                      </a:r>
                      <a:r>
                        <a:rPr kumimoji="1" lang="en-US" altLang="ja-JP" sz="2800" b="0" i="0" kern="1200" dirty="0">
                          <a:solidFill>
                            <a:schemeClr val="dk1"/>
                          </a:solidFill>
                          <a:effectLst/>
                          <a:latin typeface="+mn-lt"/>
                          <a:ea typeface="+mn-ea"/>
                          <a:cs typeface="+mn-cs"/>
                        </a:rPr>
                        <a:t>(QOL)</a:t>
                      </a:r>
                      <a:r>
                        <a:rPr kumimoji="1" lang="ja-JP" altLang="en-US" sz="2800" b="0" i="0" kern="1200" dirty="0">
                          <a:solidFill>
                            <a:schemeClr val="dk1"/>
                          </a:solidFill>
                          <a:effectLst/>
                          <a:latin typeface="+mn-lt"/>
                          <a:ea typeface="+mn-ea"/>
                          <a:cs typeface="+mn-cs"/>
                        </a:rPr>
                        <a:t>を</a:t>
                      </a:r>
                      <a:endParaRPr kumimoji="1" lang="en-US" altLang="ja-JP" sz="2800" b="0" i="0" kern="1200" dirty="0">
                        <a:solidFill>
                          <a:schemeClr val="dk1"/>
                        </a:solidFill>
                        <a:effectLst/>
                        <a:latin typeface="+mn-lt"/>
                        <a:ea typeface="+mn-ea"/>
                        <a:cs typeface="+mn-cs"/>
                      </a:endParaRPr>
                    </a:p>
                    <a:p>
                      <a:pPr algn="l">
                        <a:lnSpc>
                          <a:spcPct val="150000"/>
                        </a:lnSpc>
                      </a:pPr>
                      <a:r>
                        <a:rPr kumimoji="1" lang="ja-JP" altLang="en-US" sz="2800" b="0" i="0" kern="1200" dirty="0">
                          <a:solidFill>
                            <a:schemeClr val="dk1"/>
                          </a:solidFill>
                          <a:effectLst/>
                          <a:latin typeface="+mn-lt"/>
                          <a:ea typeface="+mn-ea"/>
                          <a:cs typeface="+mn-cs"/>
                        </a:rPr>
                        <a:t>改善するためのアプローチである。</a:t>
                      </a:r>
                      <a:endParaRPr kumimoji="1" lang="ja-JP" altLang="en-US" sz="5400" dirty="0"/>
                    </a:p>
                  </a:txBody>
                  <a:tcPr marL="68580" marR="68580" marT="34290" marB="34290" anchor="ctr"/>
                </a:tc>
                <a:extLst>
                  <a:ext uri="{0D108BD9-81ED-4DB2-BD59-A6C34878D82A}">
                    <a16:rowId xmlns:a16="http://schemas.microsoft.com/office/drawing/2014/main" val="3361315592"/>
                  </a:ext>
                </a:extLst>
              </a:tr>
            </a:tbl>
          </a:graphicData>
        </a:graphic>
      </p:graphicFrame>
    </p:spTree>
    <p:extLst>
      <p:ext uri="{BB962C8B-B14F-4D97-AF65-F5344CB8AC3E}">
        <p14:creationId xmlns:p14="http://schemas.microsoft.com/office/powerpoint/2010/main" val="257509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79DF297D-FA8C-4DB1-8F99-A99B66742D99}"/>
              </a:ext>
            </a:extLst>
          </p:cNvPr>
          <p:cNvGraphicFramePr>
            <a:graphicFrameLocks noGrp="1"/>
          </p:cNvGraphicFramePr>
          <p:nvPr>
            <p:ph idx="1"/>
            <p:extLst>
              <p:ext uri="{D42A27DB-BD31-4B8C-83A1-F6EECF244321}">
                <p14:modId xmlns:p14="http://schemas.microsoft.com/office/powerpoint/2010/main" val="2042265232"/>
              </p:ext>
            </p:extLst>
          </p:nvPr>
        </p:nvGraphicFramePr>
        <p:xfrm>
          <a:off x="544285" y="696686"/>
          <a:ext cx="8149771" cy="5662199"/>
        </p:xfrm>
        <a:graphic>
          <a:graphicData uri="http://schemas.openxmlformats.org/drawingml/2006/table">
            <a:tbl>
              <a:tblPr firstRow="1" bandRow="1">
                <a:tableStyleId>{5C22544A-7EE6-4342-B048-85BDC9FD1C3A}</a:tableStyleId>
              </a:tblPr>
              <a:tblGrid>
                <a:gridCol w="8149771">
                  <a:extLst>
                    <a:ext uri="{9D8B030D-6E8A-4147-A177-3AD203B41FA5}">
                      <a16:colId xmlns:a16="http://schemas.microsoft.com/office/drawing/2014/main" val="4227104264"/>
                    </a:ext>
                  </a:extLst>
                </a:gridCol>
              </a:tblGrid>
              <a:tr h="784050">
                <a:tc>
                  <a:txBody>
                    <a:bodyPr/>
                    <a:lstStyle/>
                    <a:p>
                      <a:pPr algn="ctr"/>
                      <a:r>
                        <a:rPr kumimoji="1" lang="ja-JP" altLang="en-US" sz="3200" b="1" i="0" kern="1200" dirty="0">
                          <a:solidFill>
                            <a:schemeClr val="lt1"/>
                          </a:solidFill>
                          <a:effectLst>
                            <a:outerShdw blurRad="38100" dist="38100" dir="2700000" algn="tl">
                              <a:srgbClr val="000000">
                                <a:alpha val="43137"/>
                              </a:srgbClr>
                            </a:outerShdw>
                          </a:effectLst>
                          <a:latin typeface="+mn-lt"/>
                          <a:ea typeface="+mn-ea"/>
                          <a:cs typeface="+mn-cs"/>
                        </a:rPr>
                        <a:t>「在宅緩和ケア」とは</a:t>
                      </a:r>
                      <a:endParaRPr kumimoji="1" lang="ja-JP" altLang="en-US" sz="6000" b="1" dirty="0">
                        <a:effectLst>
                          <a:outerShdw blurRad="38100" dist="38100" dir="2700000" algn="tl">
                            <a:srgbClr val="000000">
                              <a:alpha val="43137"/>
                            </a:srgbClr>
                          </a:outerShdw>
                        </a:effectLst>
                      </a:endParaRPr>
                    </a:p>
                  </a:txBody>
                  <a:tcPr marL="68580" marR="68580" marT="34290" marB="34290" anchor="ctr"/>
                </a:tc>
                <a:extLst>
                  <a:ext uri="{0D108BD9-81ED-4DB2-BD59-A6C34878D82A}">
                    <a16:rowId xmlns:a16="http://schemas.microsoft.com/office/drawing/2014/main" val="1627034177"/>
                  </a:ext>
                </a:extLst>
              </a:tr>
              <a:tr h="4878149">
                <a:tc>
                  <a:txBody>
                    <a:bodyPr/>
                    <a:lstStyle/>
                    <a:p>
                      <a:pPr algn="l">
                        <a:lnSpc>
                          <a:spcPct val="150000"/>
                        </a:lnSpc>
                      </a:pPr>
                      <a:r>
                        <a:rPr kumimoji="1" lang="ja-JP" altLang="en-US" sz="2400" b="0" i="0" kern="1200" dirty="0">
                          <a:solidFill>
                            <a:schemeClr val="dk1"/>
                          </a:solidFill>
                          <a:effectLst/>
                          <a:latin typeface="+mn-lt"/>
                          <a:ea typeface="+mn-ea"/>
                          <a:cs typeface="+mn-cs"/>
                        </a:rPr>
                        <a:t>　</a:t>
                      </a:r>
                      <a:r>
                        <a:rPr kumimoji="1" lang="ja-JP" altLang="en-US" sz="2400" b="1" i="0" kern="1200" dirty="0">
                          <a:solidFill>
                            <a:schemeClr val="tx1"/>
                          </a:solidFill>
                          <a:effectLst/>
                          <a:latin typeface="+mn-lt"/>
                          <a:ea typeface="+mn-ea"/>
                          <a:cs typeface="+mn-cs"/>
                        </a:rPr>
                        <a:t>在宅緩和ケア</a:t>
                      </a:r>
                      <a:r>
                        <a:rPr kumimoji="1" lang="ja-JP" altLang="en-US" sz="2400" b="0" i="0" kern="1200" dirty="0">
                          <a:solidFill>
                            <a:schemeClr val="tx1"/>
                          </a:solidFill>
                          <a:effectLst/>
                          <a:latin typeface="+mn-lt"/>
                          <a:ea typeface="+mn-ea"/>
                          <a:cs typeface="+mn-cs"/>
                        </a:rPr>
                        <a:t>とは、自宅、居宅あるいは居宅施設において、医療・福祉・介護期間が連携しながら他職種によるチームケアとして緩和ケアが提供されるシステムである。　　　　それは「住み慣れた地域で人生最期まで自分らしい暮らしを続けることができる仕組み」を創るための「地域包括</a:t>
                      </a:r>
                      <a:endParaRPr kumimoji="1" lang="en-US" altLang="ja-JP" sz="2400" b="0" i="0" kern="1200" dirty="0">
                        <a:solidFill>
                          <a:schemeClr val="tx1"/>
                        </a:solidFill>
                        <a:effectLst/>
                        <a:latin typeface="+mn-lt"/>
                        <a:ea typeface="+mn-ea"/>
                        <a:cs typeface="+mn-cs"/>
                      </a:endParaRPr>
                    </a:p>
                    <a:p>
                      <a:pPr algn="l">
                        <a:lnSpc>
                          <a:spcPct val="150000"/>
                        </a:lnSpc>
                      </a:pPr>
                      <a:r>
                        <a:rPr kumimoji="1" lang="ja-JP" altLang="en-US" sz="2400" b="0" i="0" kern="1200" dirty="0">
                          <a:solidFill>
                            <a:schemeClr val="tx1"/>
                          </a:solidFill>
                          <a:effectLst/>
                          <a:latin typeface="+mn-lt"/>
                          <a:ea typeface="+mn-ea"/>
                          <a:cs typeface="+mn-cs"/>
                        </a:rPr>
                        <a:t>ケア」の中核である。このシステムが円滑に運用されるためには、２４時間応需の医療支援と生活支援を含めた在宅医療体制と地域緩和ケアの構築をおいた活動が望まれる。</a:t>
                      </a:r>
                      <a:endParaRPr kumimoji="1" lang="ja-JP" altLang="en-US" sz="5000" dirty="0">
                        <a:solidFill>
                          <a:schemeClr val="tx1"/>
                        </a:solidFill>
                      </a:endParaRPr>
                    </a:p>
                  </a:txBody>
                  <a:tcPr marL="68580" marR="68580" marT="34290" marB="34290" anchor="ctr"/>
                </a:tc>
                <a:extLst>
                  <a:ext uri="{0D108BD9-81ED-4DB2-BD59-A6C34878D82A}">
                    <a16:rowId xmlns:a16="http://schemas.microsoft.com/office/drawing/2014/main" val="3361315592"/>
                  </a:ext>
                </a:extLst>
              </a:tr>
            </a:tbl>
          </a:graphicData>
        </a:graphic>
      </p:graphicFrame>
      <p:sp>
        <p:nvSpPr>
          <p:cNvPr id="6" name="テキスト ボックス 5">
            <a:extLst>
              <a:ext uri="{FF2B5EF4-FFF2-40B4-BE49-F238E27FC236}">
                <a16:creationId xmlns:a16="http://schemas.microsoft.com/office/drawing/2014/main" id="{6DE8983F-E490-4AF0-960C-659C678DCF0B}"/>
              </a:ext>
            </a:extLst>
          </p:cNvPr>
          <p:cNvSpPr txBox="1"/>
          <p:nvPr/>
        </p:nvSpPr>
        <p:spPr>
          <a:xfrm>
            <a:off x="4389117" y="6437722"/>
            <a:ext cx="4424590" cy="261610"/>
          </a:xfrm>
          <a:prstGeom prst="rect">
            <a:avLst/>
          </a:prstGeom>
          <a:noFill/>
        </p:spPr>
        <p:txBody>
          <a:bodyPr wrap="square" rtlCol="0">
            <a:spAutoFit/>
          </a:bodyPr>
          <a:lstStyle/>
          <a:p>
            <a:r>
              <a:rPr lang="en-US" altLang="ja-JP" sz="1100" dirty="0"/>
              <a:t>(</a:t>
            </a:r>
            <a:r>
              <a:rPr lang="ja-JP" altLang="en-US" sz="1100" dirty="0"/>
              <a:t>「在宅医療テキスト</a:t>
            </a:r>
            <a:r>
              <a:rPr lang="en-US" altLang="ja-JP" sz="1100" dirty="0"/>
              <a:t>(</a:t>
            </a:r>
            <a:r>
              <a:rPr lang="ja-JP" altLang="en-US" sz="1100" dirty="0"/>
              <a:t>第</a:t>
            </a:r>
            <a:r>
              <a:rPr lang="en-US" altLang="ja-JP" sz="1100" dirty="0"/>
              <a:t>3</a:t>
            </a:r>
            <a:r>
              <a:rPr lang="ja-JP" altLang="en-US" sz="1100" dirty="0"/>
              <a:t>版</a:t>
            </a:r>
            <a:r>
              <a:rPr lang="en-US" altLang="ja-JP" sz="1100" dirty="0"/>
              <a:t>)</a:t>
            </a:r>
            <a:r>
              <a:rPr lang="ja-JP" altLang="en-US" sz="1100" dirty="0"/>
              <a:t>」</a:t>
            </a:r>
            <a:r>
              <a:rPr lang="en-US" altLang="ja-JP" sz="1100" dirty="0"/>
              <a:t>(</a:t>
            </a:r>
            <a:r>
              <a:rPr lang="ja-JP" altLang="en-US" sz="1100" dirty="0"/>
              <a:t>公財</a:t>
            </a:r>
            <a:r>
              <a:rPr lang="en-US" altLang="ja-JP" sz="1100" dirty="0"/>
              <a:t>)</a:t>
            </a:r>
            <a:r>
              <a:rPr lang="ja-JP" altLang="en-US" sz="1100" dirty="0"/>
              <a:t>在宅医療助成勇美記念財団より</a:t>
            </a:r>
            <a:r>
              <a:rPr lang="en-US" altLang="ja-JP" sz="1100" dirty="0"/>
              <a:t>)</a:t>
            </a:r>
            <a:endParaRPr lang="ja-JP" altLang="en-US" sz="1100" dirty="0"/>
          </a:p>
        </p:txBody>
      </p:sp>
      <p:sp>
        <p:nvSpPr>
          <p:cNvPr id="5" name="正方形/長方形 4">
            <a:extLst>
              <a:ext uri="{FF2B5EF4-FFF2-40B4-BE49-F238E27FC236}">
                <a16:creationId xmlns:a16="http://schemas.microsoft.com/office/drawing/2014/main" id="{5D674719-1ABA-4664-902D-1F598538BF62}"/>
              </a:ext>
            </a:extLst>
          </p:cNvPr>
          <p:cNvSpPr/>
          <p:nvPr/>
        </p:nvSpPr>
        <p:spPr>
          <a:xfrm>
            <a:off x="104401" y="194656"/>
            <a:ext cx="2608406" cy="300082"/>
          </a:xfrm>
          <a:prstGeom prst="rect">
            <a:avLst/>
          </a:prstGeom>
        </p:spPr>
        <p:txBody>
          <a:bodyPr wrap="none">
            <a:spAutoFit/>
          </a:bodyPr>
          <a:lstStyle/>
          <a:p>
            <a:r>
              <a:rPr lang="ja-JP" altLang="en-US" sz="1350" dirty="0"/>
              <a:t>１．がんの在宅緩和ケアの特徴</a:t>
            </a:r>
          </a:p>
        </p:txBody>
      </p:sp>
    </p:spTree>
    <p:extLst>
      <p:ext uri="{BB962C8B-B14F-4D97-AF65-F5344CB8AC3E}">
        <p14:creationId xmlns:p14="http://schemas.microsoft.com/office/powerpoint/2010/main" val="26701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F4A0222-F0FF-442F-95A3-AE11515307B0}"/>
              </a:ext>
            </a:extLst>
          </p:cNvPr>
          <p:cNvSpPr>
            <a:spLocks noGrp="1"/>
          </p:cNvSpPr>
          <p:nvPr>
            <p:ph idx="1"/>
          </p:nvPr>
        </p:nvSpPr>
        <p:spPr>
          <a:xfrm>
            <a:off x="405543" y="1712686"/>
            <a:ext cx="8274223" cy="4435136"/>
          </a:xfrm>
        </p:spPr>
        <p:txBody>
          <a:bodyPr>
            <a:normAutofit fontScale="92500" lnSpcReduction="10000"/>
          </a:bodyPr>
          <a:lstStyle/>
          <a:p>
            <a:pPr marL="0" indent="0">
              <a:lnSpc>
                <a:spcPct val="150000"/>
              </a:lnSpc>
              <a:buNone/>
            </a:pPr>
            <a:r>
              <a:rPr lang="ja-JP" altLang="en-US" sz="2000" dirty="0"/>
              <a:t>　　がん患者の身体的苦痛の頻度の特徴として、病状が進行した</a:t>
            </a:r>
            <a:endParaRPr lang="en-US" altLang="ja-JP" sz="2000" dirty="0"/>
          </a:p>
          <a:p>
            <a:pPr marL="0" indent="0">
              <a:lnSpc>
                <a:spcPct val="150000"/>
              </a:lnSpc>
              <a:buNone/>
            </a:pPr>
            <a:r>
              <a:rPr lang="ja-JP" altLang="en-US" sz="2000" dirty="0"/>
              <a:t>　　状態でも、亡くなる数か月前までは痛み以外の苦痛症状は</a:t>
            </a:r>
            <a:endParaRPr lang="en-US" altLang="ja-JP" sz="2000" dirty="0"/>
          </a:p>
          <a:p>
            <a:pPr marL="0" indent="0">
              <a:lnSpc>
                <a:spcPct val="150000"/>
              </a:lnSpc>
              <a:buNone/>
            </a:pPr>
            <a:r>
              <a:rPr lang="ja-JP" altLang="en-US" sz="2000" dirty="0"/>
              <a:t>　　軽いことが多く、必要に応じて医療用麻薬等により痛みを緩和して</a:t>
            </a:r>
            <a:endParaRPr lang="en-US" altLang="ja-JP" sz="2000" dirty="0"/>
          </a:p>
          <a:p>
            <a:pPr marL="0" indent="0">
              <a:lnSpc>
                <a:spcPct val="150000"/>
              </a:lnSpc>
              <a:buNone/>
            </a:pPr>
            <a:r>
              <a:rPr lang="ja-JP" altLang="en-US" sz="2000" dirty="0"/>
              <a:t>　　自宅療養することが可能となる。</a:t>
            </a:r>
            <a:endParaRPr lang="en-US" altLang="ja-JP" sz="2000" dirty="0"/>
          </a:p>
          <a:p>
            <a:pPr marL="0" indent="0">
              <a:lnSpc>
                <a:spcPct val="150000"/>
              </a:lnSpc>
              <a:buNone/>
            </a:pPr>
            <a:r>
              <a:rPr lang="ja-JP" altLang="en-US" sz="2000" dirty="0"/>
              <a:t>　　</a:t>
            </a:r>
            <a:r>
              <a:rPr lang="ja-JP" altLang="en-US" sz="2000" b="1" dirty="0"/>
              <a:t>しかし、亡くなる</a:t>
            </a:r>
            <a:r>
              <a:rPr lang="en-US" altLang="ja-JP" sz="2000" b="1" dirty="0">
                <a:solidFill>
                  <a:srgbClr val="C00000"/>
                </a:solidFill>
              </a:rPr>
              <a:t>2</a:t>
            </a:r>
            <a:r>
              <a:rPr lang="ja-JP" altLang="en-US" sz="2000" b="1" dirty="0">
                <a:solidFill>
                  <a:srgbClr val="C00000"/>
                </a:solidFill>
              </a:rPr>
              <a:t>か月前頃から</a:t>
            </a:r>
            <a:r>
              <a:rPr lang="ja-JP" altLang="en-US" sz="2000" b="1" dirty="0"/>
              <a:t>急激に様々な苦痛症状が出現し、</a:t>
            </a:r>
            <a:endParaRPr lang="en-US" altLang="ja-JP" sz="2000" b="1" dirty="0"/>
          </a:p>
          <a:p>
            <a:pPr marL="0" indent="0">
              <a:lnSpc>
                <a:spcPct val="150000"/>
              </a:lnSpc>
              <a:buNone/>
            </a:pPr>
            <a:r>
              <a:rPr lang="ja-JP" altLang="en-US" sz="2000" b="1" dirty="0"/>
              <a:t>　　全身状態の急激な悪化により</a:t>
            </a:r>
            <a:r>
              <a:rPr lang="ja-JP" altLang="en-US" sz="2000" b="1" dirty="0">
                <a:solidFill>
                  <a:srgbClr val="C00000"/>
                </a:solidFill>
              </a:rPr>
              <a:t>終末期の医療ニーズ</a:t>
            </a:r>
            <a:r>
              <a:rPr lang="ja-JP" altLang="en-US" sz="2000" b="1" dirty="0"/>
              <a:t>は高くなる。</a:t>
            </a:r>
            <a:endParaRPr lang="en-US" altLang="ja-JP" sz="2000" b="1" dirty="0"/>
          </a:p>
          <a:p>
            <a:pPr marL="0" indent="0">
              <a:lnSpc>
                <a:spcPct val="150000"/>
              </a:lnSpc>
              <a:buNone/>
            </a:pPr>
            <a:r>
              <a:rPr lang="ja-JP" altLang="en-US" sz="2000" dirty="0"/>
              <a:t>　　特に、</a:t>
            </a:r>
            <a:r>
              <a:rPr lang="ja-JP" altLang="en-US" sz="2000" b="1" u="sng" dirty="0"/>
              <a:t>介護保険対象外の若い末期がん患者の在宅緩和ケア</a:t>
            </a:r>
            <a:r>
              <a:rPr lang="ja-JP" altLang="en-US" sz="2000" dirty="0"/>
              <a:t>は</a:t>
            </a:r>
            <a:endParaRPr lang="en-US" altLang="ja-JP" sz="2000" dirty="0"/>
          </a:p>
          <a:p>
            <a:pPr marL="0" indent="0">
              <a:lnSpc>
                <a:spcPct val="150000"/>
              </a:lnSpc>
              <a:buNone/>
            </a:pPr>
            <a:r>
              <a:rPr lang="ja-JP" altLang="en-US" sz="2000" dirty="0"/>
              <a:t>　　今後の重要課題である。</a:t>
            </a:r>
            <a:endParaRPr lang="en-US" altLang="ja-JP" sz="1600" dirty="0"/>
          </a:p>
          <a:p>
            <a:pPr marL="0" indent="0">
              <a:lnSpc>
                <a:spcPct val="150000"/>
              </a:lnSpc>
              <a:buNone/>
            </a:pPr>
            <a:endParaRPr lang="en-US" altLang="ja-JP" sz="2000" dirty="0"/>
          </a:p>
        </p:txBody>
      </p:sp>
      <p:sp>
        <p:nvSpPr>
          <p:cNvPr id="4" name="テキスト ボックス 3">
            <a:extLst>
              <a:ext uri="{FF2B5EF4-FFF2-40B4-BE49-F238E27FC236}">
                <a16:creationId xmlns:a16="http://schemas.microsoft.com/office/drawing/2014/main" id="{94F4BB05-2801-490E-9052-EE0CEEF4E35A}"/>
              </a:ext>
            </a:extLst>
          </p:cNvPr>
          <p:cNvSpPr txBox="1"/>
          <p:nvPr/>
        </p:nvSpPr>
        <p:spPr>
          <a:xfrm>
            <a:off x="4759653" y="6337897"/>
            <a:ext cx="4199190" cy="261610"/>
          </a:xfrm>
          <a:prstGeom prst="rect">
            <a:avLst/>
          </a:prstGeom>
          <a:noFill/>
        </p:spPr>
        <p:txBody>
          <a:bodyPr wrap="square" rtlCol="0">
            <a:spAutoFit/>
          </a:bodyPr>
          <a:lstStyle/>
          <a:p>
            <a:r>
              <a:rPr lang="en-US" altLang="ja-JP" sz="1100" dirty="0"/>
              <a:t>(</a:t>
            </a:r>
            <a:r>
              <a:rPr lang="ja-JP" altLang="en-US" sz="1100" dirty="0"/>
              <a:t>「広島県地域在宅緩和ケア推進モデル事業 最終報告書」より</a:t>
            </a:r>
            <a:r>
              <a:rPr lang="en-US" altLang="ja-JP" sz="1100" dirty="0"/>
              <a:t>)</a:t>
            </a:r>
            <a:endParaRPr lang="ja-JP" altLang="en-US" sz="1100" dirty="0"/>
          </a:p>
        </p:txBody>
      </p:sp>
      <p:sp>
        <p:nvSpPr>
          <p:cNvPr id="5" name="正方形/長方形 4">
            <a:extLst>
              <a:ext uri="{FF2B5EF4-FFF2-40B4-BE49-F238E27FC236}">
                <a16:creationId xmlns:a16="http://schemas.microsoft.com/office/drawing/2014/main" id="{DE7285A3-4600-4D06-B146-B844D48775E8}"/>
              </a:ext>
            </a:extLst>
          </p:cNvPr>
          <p:cNvSpPr/>
          <p:nvPr/>
        </p:nvSpPr>
        <p:spPr>
          <a:xfrm>
            <a:off x="118916" y="151114"/>
            <a:ext cx="2608406" cy="300082"/>
          </a:xfrm>
          <a:prstGeom prst="rect">
            <a:avLst/>
          </a:prstGeom>
        </p:spPr>
        <p:txBody>
          <a:bodyPr wrap="none">
            <a:spAutoFit/>
          </a:bodyPr>
          <a:lstStyle/>
          <a:p>
            <a:r>
              <a:rPr lang="ja-JP" altLang="en-US" sz="1350" dirty="0"/>
              <a:t>１．がんの在宅緩和ケアの特徴</a:t>
            </a:r>
          </a:p>
        </p:txBody>
      </p:sp>
      <p:sp>
        <p:nvSpPr>
          <p:cNvPr id="6" name="コンテンツ プレースホルダー 2">
            <a:extLst>
              <a:ext uri="{FF2B5EF4-FFF2-40B4-BE49-F238E27FC236}">
                <a16:creationId xmlns:a16="http://schemas.microsoft.com/office/drawing/2014/main" id="{5E9EADFB-FD1F-4F4C-B660-8FE74DF2742F}"/>
              </a:ext>
            </a:extLst>
          </p:cNvPr>
          <p:cNvSpPr txBox="1">
            <a:spLocks/>
          </p:cNvSpPr>
          <p:nvPr/>
        </p:nvSpPr>
        <p:spPr>
          <a:xfrm>
            <a:off x="848229" y="889332"/>
            <a:ext cx="7447541" cy="633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3000" b="1" dirty="0"/>
              <a:t>①がん患者の在宅療養は医療ニーズが高い</a:t>
            </a:r>
            <a:endParaRPr lang="en-US" altLang="ja-JP" sz="3000" dirty="0"/>
          </a:p>
        </p:txBody>
      </p:sp>
    </p:spTree>
    <p:extLst>
      <p:ext uri="{BB962C8B-B14F-4D97-AF65-F5344CB8AC3E}">
        <p14:creationId xmlns:p14="http://schemas.microsoft.com/office/powerpoint/2010/main" val="3561632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F4A0222-F0FF-442F-95A3-AE11515307B0}"/>
              </a:ext>
            </a:extLst>
          </p:cNvPr>
          <p:cNvSpPr>
            <a:spLocks noGrp="1"/>
          </p:cNvSpPr>
          <p:nvPr>
            <p:ph idx="1"/>
          </p:nvPr>
        </p:nvSpPr>
        <p:spPr>
          <a:xfrm>
            <a:off x="304975" y="956604"/>
            <a:ext cx="8740551" cy="5750282"/>
          </a:xfrm>
        </p:spPr>
        <p:txBody>
          <a:bodyPr>
            <a:normAutofit fontScale="92500"/>
          </a:bodyPr>
          <a:lstStyle/>
          <a:p>
            <a:pPr marL="0" indent="0">
              <a:lnSpc>
                <a:spcPct val="150000"/>
              </a:lnSpc>
              <a:buNone/>
            </a:pPr>
            <a:r>
              <a:rPr lang="ja-JP" altLang="en-US" sz="2000" dirty="0"/>
              <a:t>・</a:t>
            </a:r>
            <a:r>
              <a:rPr lang="en-US" altLang="ja-JP" sz="2000" b="1" dirty="0">
                <a:solidFill>
                  <a:srgbClr val="0070C0"/>
                </a:solidFill>
              </a:rPr>
              <a:t>AYA</a:t>
            </a:r>
            <a:r>
              <a:rPr lang="en-US" altLang="ja-JP" sz="2000" dirty="0"/>
              <a:t>(</a:t>
            </a:r>
            <a:r>
              <a:rPr lang="ja-JP" altLang="en-US" sz="2000" dirty="0"/>
              <a:t>ｱﾔ</a:t>
            </a:r>
            <a:r>
              <a:rPr lang="en-US" altLang="ja-JP" sz="2000" dirty="0"/>
              <a:t>)</a:t>
            </a:r>
            <a:r>
              <a:rPr lang="ja-JP" altLang="en-US" sz="2000" dirty="0"/>
              <a:t>とは</a:t>
            </a:r>
            <a:r>
              <a:rPr lang="en-US" altLang="ja-JP" sz="2000" b="1" dirty="0">
                <a:solidFill>
                  <a:schemeClr val="accent1"/>
                </a:solidFill>
              </a:rPr>
              <a:t>A</a:t>
            </a:r>
            <a:r>
              <a:rPr lang="en-US" altLang="ja-JP" sz="2000" dirty="0"/>
              <a:t>dolescent and </a:t>
            </a:r>
            <a:r>
              <a:rPr lang="en-US" altLang="ja-JP" sz="2000" b="1" dirty="0">
                <a:solidFill>
                  <a:schemeClr val="accent1"/>
                </a:solidFill>
              </a:rPr>
              <a:t>Y</a:t>
            </a:r>
            <a:r>
              <a:rPr lang="en-US" altLang="ja-JP" sz="2000" dirty="0"/>
              <a:t>oung </a:t>
            </a:r>
            <a:r>
              <a:rPr lang="en-US" altLang="ja-JP" sz="2000" b="1" dirty="0">
                <a:solidFill>
                  <a:schemeClr val="accent1"/>
                </a:solidFill>
              </a:rPr>
              <a:t>A</a:t>
            </a:r>
            <a:r>
              <a:rPr lang="en-US" altLang="ja-JP" sz="2000" dirty="0"/>
              <a:t>dult</a:t>
            </a:r>
            <a:r>
              <a:rPr lang="ja-JP" altLang="en-US" sz="2000" dirty="0"/>
              <a:t>の略で</a:t>
            </a:r>
            <a:r>
              <a:rPr lang="en-US" altLang="ja-JP" sz="2000" dirty="0"/>
              <a:t>15</a:t>
            </a:r>
            <a:r>
              <a:rPr lang="ja-JP" altLang="en-US" sz="2000" dirty="0"/>
              <a:t>歳～</a:t>
            </a:r>
            <a:r>
              <a:rPr lang="en-US" altLang="ja-JP" sz="2000" dirty="0"/>
              <a:t>30</a:t>
            </a:r>
            <a:r>
              <a:rPr lang="ja-JP" altLang="en-US" sz="2000" dirty="0"/>
              <a:t>歳前後の思春期・</a:t>
            </a:r>
            <a:br>
              <a:rPr lang="en-US" altLang="ja-JP" sz="2000" dirty="0"/>
            </a:br>
            <a:r>
              <a:rPr lang="ja-JP" altLang="en-US" sz="2000" dirty="0"/>
              <a:t>　若年成人のことで、</a:t>
            </a:r>
            <a:r>
              <a:rPr lang="en-US" altLang="ja-JP" sz="2000" dirty="0"/>
              <a:t>AYA</a:t>
            </a:r>
            <a:r>
              <a:rPr lang="ja-JP" altLang="en-US" sz="2000" dirty="0"/>
              <a:t>世代のがんには、小児や成人とは異なった問題や</a:t>
            </a:r>
            <a:br>
              <a:rPr lang="en-US" altLang="ja-JP" sz="2000" dirty="0"/>
            </a:br>
            <a:r>
              <a:rPr lang="ja-JP" altLang="en-US" sz="2000" dirty="0"/>
              <a:t>　課題があると言われています。</a:t>
            </a:r>
            <a:endParaRPr lang="en-US" altLang="ja-JP" sz="2000" dirty="0"/>
          </a:p>
          <a:p>
            <a:pPr marL="0" indent="0">
              <a:lnSpc>
                <a:spcPct val="150000"/>
              </a:lnSpc>
              <a:buNone/>
            </a:pPr>
            <a:r>
              <a:rPr lang="ja-JP" altLang="en-US" sz="2000" dirty="0"/>
              <a:t>・</a:t>
            </a:r>
            <a:r>
              <a:rPr lang="en-US" altLang="ja-JP" sz="2000" b="1" dirty="0">
                <a:solidFill>
                  <a:srgbClr val="0070C0"/>
                </a:solidFill>
              </a:rPr>
              <a:t>AYA</a:t>
            </a:r>
            <a:r>
              <a:rPr lang="ja-JP" altLang="en-US" sz="2000" dirty="0"/>
              <a:t>世代に発生するがんは、一般的に予後不良とされます。</a:t>
            </a:r>
            <a:endParaRPr lang="en-US" altLang="ja-JP" sz="2000" dirty="0"/>
          </a:p>
          <a:p>
            <a:pPr marL="0" indent="0">
              <a:lnSpc>
                <a:spcPct val="150000"/>
              </a:lnSpc>
              <a:buNone/>
            </a:pPr>
            <a:r>
              <a:rPr lang="ja-JP" altLang="en-US" sz="2000" dirty="0"/>
              <a:t>・</a:t>
            </a:r>
            <a:r>
              <a:rPr lang="en-US" altLang="ja-JP" sz="2000" b="1" dirty="0">
                <a:solidFill>
                  <a:srgbClr val="0070C0"/>
                </a:solidFill>
              </a:rPr>
              <a:t>AYA</a:t>
            </a:r>
            <a:r>
              <a:rPr lang="ja-JP" altLang="en-US" sz="2000" dirty="0"/>
              <a:t>世代のがん患者は</a:t>
            </a:r>
            <a:r>
              <a:rPr lang="en-US" altLang="ja-JP" sz="2000" dirty="0"/>
              <a:t>2</a:t>
            </a:r>
            <a:r>
              <a:rPr lang="ja-JP" altLang="en-US" sz="2000" dirty="0"/>
              <a:t>万人強で全がん罹患者数の</a:t>
            </a:r>
            <a:r>
              <a:rPr lang="en-US" altLang="ja-JP" sz="2000" dirty="0"/>
              <a:t>2.5%</a:t>
            </a:r>
            <a:r>
              <a:rPr lang="ja-JP" altLang="en-US" sz="2000" dirty="0"/>
              <a:t>と言われています。</a:t>
            </a:r>
            <a:endParaRPr lang="en-US" altLang="ja-JP" sz="2000" dirty="0"/>
          </a:p>
          <a:p>
            <a:pPr marL="0" indent="0">
              <a:lnSpc>
                <a:spcPct val="150000"/>
              </a:lnSpc>
              <a:buNone/>
            </a:pPr>
            <a:r>
              <a:rPr lang="ja-JP" altLang="en-US" sz="2000" dirty="0"/>
              <a:t>・</a:t>
            </a:r>
            <a:r>
              <a:rPr lang="en-US" altLang="ja-JP" sz="2000" b="1" dirty="0">
                <a:solidFill>
                  <a:srgbClr val="0070C0"/>
                </a:solidFill>
              </a:rPr>
              <a:t>AYA</a:t>
            </a:r>
            <a:r>
              <a:rPr lang="ja-JP" altLang="en-US" sz="2000" dirty="0"/>
              <a:t>世代のがん診療は専門家が少なく最適な治療法が確立していません。</a:t>
            </a:r>
            <a:endParaRPr lang="en-US" altLang="ja-JP" sz="2000" dirty="0"/>
          </a:p>
          <a:p>
            <a:pPr marL="0" indent="0">
              <a:lnSpc>
                <a:spcPct val="150000"/>
              </a:lnSpc>
              <a:buNone/>
            </a:pPr>
            <a:r>
              <a:rPr lang="ja-JP" altLang="en-US" sz="2000" dirty="0"/>
              <a:t>・公費負担制度という観点でもサポートされていないという問題があります。</a:t>
            </a:r>
            <a:br>
              <a:rPr lang="en-US" altLang="ja-JP" sz="2000" dirty="0"/>
            </a:br>
            <a:r>
              <a:rPr lang="ja-JP" altLang="en-US" sz="2000" dirty="0"/>
              <a:t>・小児がんに対する「小児慢性特定疾患」は</a:t>
            </a:r>
            <a:r>
              <a:rPr lang="en-US" altLang="ja-JP" sz="2000" dirty="0"/>
              <a:t>18</a:t>
            </a:r>
            <a:r>
              <a:rPr lang="ja-JP" altLang="en-US" sz="2000" dirty="0"/>
              <a:t>歳未満が対象で、</a:t>
            </a:r>
            <a:r>
              <a:rPr lang="en-US" altLang="ja-JP" sz="2000" dirty="0"/>
              <a:t>18</a:t>
            </a:r>
            <a:r>
              <a:rPr lang="ja-JP" altLang="en-US" sz="2000" dirty="0"/>
              <a:t>歳以上に</a:t>
            </a:r>
            <a:br>
              <a:rPr lang="en-US" altLang="ja-JP" sz="2000" dirty="0"/>
            </a:br>
            <a:r>
              <a:rPr lang="ja-JP" altLang="en-US" sz="2000" dirty="0"/>
              <a:t>　は適用されません。重症な状態となった患者さんに適用される介護保険も</a:t>
            </a:r>
            <a:br>
              <a:rPr lang="en-US" altLang="ja-JP" sz="2000" dirty="0"/>
            </a:br>
            <a:r>
              <a:rPr lang="ja-JP" altLang="en-US" sz="2000" dirty="0"/>
              <a:t>　</a:t>
            </a:r>
            <a:r>
              <a:rPr lang="en-US" altLang="ja-JP" sz="2000" dirty="0"/>
              <a:t>40</a:t>
            </a:r>
            <a:r>
              <a:rPr lang="ja-JP" altLang="en-US" sz="2000" dirty="0"/>
              <a:t>歳以上が対象となっており、</a:t>
            </a:r>
            <a:r>
              <a:rPr lang="en-US" altLang="ja-JP" sz="2000" b="1" dirty="0"/>
              <a:t>AYA</a:t>
            </a:r>
            <a:r>
              <a:rPr lang="ja-JP" altLang="en-US" sz="2000" b="1" dirty="0"/>
              <a:t>世代に発生するがんの経済的負担が問題</a:t>
            </a:r>
            <a:br>
              <a:rPr lang="en-US" altLang="ja-JP" sz="2000" b="1" dirty="0"/>
            </a:br>
            <a:r>
              <a:rPr lang="ja-JP" altLang="en-US" sz="2000" b="1" dirty="0"/>
              <a:t>　となっています。</a:t>
            </a:r>
            <a:endParaRPr lang="en-US" altLang="ja-JP" sz="2000" b="1" dirty="0"/>
          </a:p>
        </p:txBody>
      </p:sp>
      <p:sp>
        <p:nvSpPr>
          <p:cNvPr id="4" name="テキスト ボックス 3">
            <a:extLst>
              <a:ext uri="{FF2B5EF4-FFF2-40B4-BE49-F238E27FC236}">
                <a16:creationId xmlns:a16="http://schemas.microsoft.com/office/drawing/2014/main" id="{94F4BB05-2801-490E-9052-EE0CEEF4E35A}"/>
              </a:ext>
            </a:extLst>
          </p:cNvPr>
          <p:cNvSpPr txBox="1"/>
          <p:nvPr/>
        </p:nvSpPr>
        <p:spPr>
          <a:xfrm>
            <a:off x="5137706" y="6337897"/>
            <a:ext cx="3788229" cy="261610"/>
          </a:xfrm>
          <a:prstGeom prst="rect">
            <a:avLst/>
          </a:prstGeom>
          <a:noFill/>
        </p:spPr>
        <p:txBody>
          <a:bodyPr wrap="square" rtlCol="0">
            <a:spAutoFit/>
          </a:bodyPr>
          <a:lstStyle/>
          <a:p>
            <a:pPr algn="r"/>
            <a:r>
              <a:rPr lang="en-US" altLang="ja-JP" sz="1100" dirty="0"/>
              <a:t>(</a:t>
            </a:r>
            <a:r>
              <a:rPr lang="ja-JP" altLang="en-US" sz="1100" dirty="0"/>
              <a:t>国立がんセンター</a:t>
            </a:r>
            <a:r>
              <a:rPr lang="en-US" altLang="ja-JP" sz="1100" dirty="0"/>
              <a:t>HP</a:t>
            </a:r>
            <a:r>
              <a:rPr lang="ja-JP" altLang="en-US" sz="1100" dirty="0"/>
              <a:t>より</a:t>
            </a:r>
            <a:r>
              <a:rPr lang="en-US" altLang="ja-JP" sz="1100" dirty="0"/>
              <a:t>)</a:t>
            </a:r>
            <a:endParaRPr lang="ja-JP" altLang="en-US" sz="1100" dirty="0"/>
          </a:p>
        </p:txBody>
      </p:sp>
      <p:sp>
        <p:nvSpPr>
          <p:cNvPr id="5" name="正方形/長方形 4">
            <a:extLst>
              <a:ext uri="{FF2B5EF4-FFF2-40B4-BE49-F238E27FC236}">
                <a16:creationId xmlns:a16="http://schemas.microsoft.com/office/drawing/2014/main" id="{DE7285A3-4600-4D06-B146-B844D48775E8}"/>
              </a:ext>
            </a:extLst>
          </p:cNvPr>
          <p:cNvSpPr/>
          <p:nvPr/>
        </p:nvSpPr>
        <p:spPr>
          <a:xfrm>
            <a:off x="118916" y="151114"/>
            <a:ext cx="2608406" cy="300082"/>
          </a:xfrm>
          <a:prstGeom prst="rect">
            <a:avLst/>
          </a:prstGeom>
        </p:spPr>
        <p:txBody>
          <a:bodyPr wrap="none">
            <a:spAutoFit/>
          </a:bodyPr>
          <a:lstStyle/>
          <a:p>
            <a:r>
              <a:rPr lang="ja-JP" altLang="en-US" sz="1350" dirty="0"/>
              <a:t>１．がんの在宅緩和ケアの特徴</a:t>
            </a:r>
          </a:p>
        </p:txBody>
      </p:sp>
      <p:sp>
        <p:nvSpPr>
          <p:cNvPr id="6" name="コンテンツ プレースホルダー 2">
            <a:extLst>
              <a:ext uri="{FF2B5EF4-FFF2-40B4-BE49-F238E27FC236}">
                <a16:creationId xmlns:a16="http://schemas.microsoft.com/office/drawing/2014/main" id="{5E9EADFB-FD1F-4F4C-B660-8FE74DF2742F}"/>
              </a:ext>
            </a:extLst>
          </p:cNvPr>
          <p:cNvSpPr txBox="1">
            <a:spLocks/>
          </p:cNvSpPr>
          <p:nvPr/>
        </p:nvSpPr>
        <p:spPr>
          <a:xfrm>
            <a:off x="2328335" y="438158"/>
            <a:ext cx="7447541" cy="633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3000" b="1" dirty="0"/>
              <a:t>～</a:t>
            </a:r>
            <a:r>
              <a:rPr lang="en-US" altLang="ja-JP" sz="3000" b="1" dirty="0">
                <a:solidFill>
                  <a:srgbClr val="0070C0"/>
                </a:solidFill>
              </a:rPr>
              <a:t>AYA</a:t>
            </a:r>
            <a:r>
              <a:rPr lang="ja-JP" altLang="en-US" sz="3000" b="1" dirty="0"/>
              <a:t>世代のがん患者～</a:t>
            </a:r>
            <a:endParaRPr lang="en-US" altLang="ja-JP" sz="3000" dirty="0"/>
          </a:p>
        </p:txBody>
      </p:sp>
    </p:spTree>
    <p:extLst>
      <p:ext uri="{BB962C8B-B14F-4D97-AF65-F5344CB8AC3E}">
        <p14:creationId xmlns:p14="http://schemas.microsoft.com/office/powerpoint/2010/main" val="3654199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4F4BB05-2801-490E-9052-EE0CEEF4E35A}"/>
              </a:ext>
            </a:extLst>
          </p:cNvPr>
          <p:cNvSpPr txBox="1"/>
          <p:nvPr/>
        </p:nvSpPr>
        <p:spPr>
          <a:xfrm>
            <a:off x="3713866" y="6510518"/>
            <a:ext cx="4942993" cy="261610"/>
          </a:xfrm>
          <a:prstGeom prst="rect">
            <a:avLst/>
          </a:prstGeom>
          <a:noFill/>
        </p:spPr>
        <p:txBody>
          <a:bodyPr wrap="square" rtlCol="0">
            <a:spAutoFit/>
          </a:bodyPr>
          <a:lstStyle/>
          <a:p>
            <a:pPr algn="r"/>
            <a:r>
              <a:rPr lang="en-US" altLang="ja-JP" sz="1100" dirty="0"/>
              <a:t>(</a:t>
            </a:r>
            <a:r>
              <a:rPr lang="ja-JP" altLang="en-US" sz="1100" dirty="0"/>
              <a:t>日本経済新聞「思春期＆若年成人</a:t>
            </a:r>
            <a:r>
              <a:rPr lang="en-US" altLang="ja-JP" sz="1100" dirty="0"/>
              <a:t>[AYA</a:t>
            </a:r>
            <a:r>
              <a:rPr lang="ja-JP" altLang="en-US" sz="1100" dirty="0"/>
              <a:t>世代</a:t>
            </a:r>
            <a:r>
              <a:rPr lang="en-US" altLang="ja-JP" sz="1100" dirty="0"/>
              <a:t>]</a:t>
            </a:r>
            <a:r>
              <a:rPr lang="ja-JP" altLang="en-US" sz="1100" dirty="0"/>
              <a:t>がん入院の孤立防げ」より</a:t>
            </a:r>
            <a:r>
              <a:rPr lang="en-US" altLang="ja-JP" sz="1100" dirty="0"/>
              <a:t>)</a:t>
            </a:r>
            <a:endParaRPr lang="ja-JP" altLang="en-US" sz="1100" dirty="0"/>
          </a:p>
        </p:txBody>
      </p:sp>
      <p:sp>
        <p:nvSpPr>
          <p:cNvPr id="5" name="正方形/長方形 4">
            <a:extLst>
              <a:ext uri="{FF2B5EF4-FFF2-40B4-BE49-F238E27FC236}">
                <a16:creationId xmlns:a16="http://schemas.microsoft.com/office/drawing/2014/main" id="{DE7285A3-4600-4D06-B146-B844D48775E8}"/>
              </a:ext>
            </a:extLst>
          </p:cNvPr>
          <p:cNvSpPr/>
          <p:nvPr/>
        </p:nvSpPr>
        <p:spPr>
          <a:xfrm>
            <a:off x="118916" y="151114"/>
            <a:ext cx="2000997" cy="300082"/>
          </a:xfrm>
          <a:prstGeom prst="rect">
            <a:avLst/>
          </a:prstGeom>
        </p:spPr>
        <p:txBody>
          <a:bodyPr wrap="none">
            <a:spAutoFit/>
          </a:bodyPr>
          <a:lstStyle/>
          <a:p>
            <a:r>
              <a:rPr lang="ja-JP" altLang="en-US" sz="1350" dirty="0"/>
              <a:t>～</a:t>
            </a:r>
            <a:r>
              <a:rPr lang="en-US" altLang="ja-JP" sz="1350" dirty="0"/>
              <a:t>AYA</a:t>
            </a:r>
            <a:r>
              <a:rPr lang="ja-JP" altLang="en-US" sz="1350" dirty="0"/>
              <a:t>世代のがん患者～</a:t>
            </a:r>
          </a:p>
        </p:txBody>
      </p:sp>
      <p:sp>
        <p:nvSpPr>
          <p:cNvPr id="6" name="コンテンツ プレースホルダー 2">
            <a:extLst>
              <a:ext uri="{FF2B5EF4-FFF2-40B4-BE49-F238E27FC236}">
                <a16:creationId xmlns:a16="http://schemas.microsoft.com/office/drawing/2014/main" id="{5E9EADFB-FD1F-4F4C-B660-8FE74DF2742F}"/>
              </a:ext>
            </a:extLst>
          </p:cNvPr>
          <p:cNvSpPr txBox="1">
            <a:spLocks/>
          </p:cNvSpPr>
          <p:nvPr/>
        </p:nvSpPr>
        <p:spPr>
          <a:xfrm>
            <a:off x="848229" y="889332"/>
            <a:ext cx="7447541" cy="633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3000" b="1" dirty="0">
                <a:solidFill>
                  <a:srgbClr val="0070C0"/>
                </a:solidFill>
              </a:rPr>
              <a:t>AYA</a:t>
            </a:r>
            <a:r>
              <a:rPr lang="ja-JP" altLang="en-US" sz="3000" b="1" dirty="0"/>
              <a:t>世代のがん患者が抱える問題</a:t>
            </a:r>
            <a:endParaRPr lang="en-US" altLang="ja-JP" sz="3000" dirty="0"/>
          </a:p>
        </p:txBody>
      </p:sp>
      <p:pic>
        <p:nvPicPr>
          <p:cNvPr id="7" name="図 6">
            <a:extLst>
              <a:ext uri="{FF2B5EF4-FFF2-40B4-BE49-F238E27FC236}">
                <a16:creationId xmlns:a16="http://schemas.microsoft.com/office/drawing/2014/main" id="{EA24C8EF-6243-4075-A44A-E13558825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 y="588682"/>
            <a:ext cx="8001000" cy="5842000"/>
          </a:xfrm>
          <a:prstGeom prst="rect">
            <a:avLst/>
          </a:prstGeom>
        </p:spPr>
      </p:pic>
    </p:spTree>
    <p:extLst>
      <p:ext uri="{BB962C8B-B14F-4D97-AF65-F5344CB8AC3E}">
        <p14:creationId xmlns:p14="http://schemas.microsoft.com/office/powerpoint/2010/main" val="283265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6B3CADE-3E3F-4911-AED2-371D7682D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01" y="1061372"/>
            <a:ext cx="8547398" cy="5313632"/>
          </a:xfrm>
          <a:prstGeom prst="rect">
            <a:avLst/>
          </a:prstGeom>
        </p:spPr>
      </p:pic>
      <p:sp>
        <p:nvSpPr>
          <p:cNvPr id="9" name="テキスト ボックス 8">
            <a:extLst>
              <a:ext uri="{FF2B5EF4-FFF2-40B4-BE49-F238E27FC236}">
                <a16:creationId xmlns:a16="http://schemas.microsoft.com/office/drawing/2014/main" id="{032BA475-BE26-43A0-9601-978F905BDF77}"/>
              </a:ext>
            </a:extLst>
          </p:cNvPr>
          <p:cNvSpPr txBox="1"/>
          <p:nvPr/>
        </p:nvSpPr>
        <p:spPr>
          <a:xfrm>
            <a:off x="4135406" y="6400944"/>
            <a:ext cx="4861935" cy="261610"/>
          </a:xfrm>
          <a:prstGeom prst="rect">
            <a:avLst/>
          </a:prstGeom>
          <a:noFill/>
        </p:spPr>
        <p:txBody>
          <a:bodyPr wrap="square" rtlCol="0">
            <a:spAutoFit/>
          </a:bodyPr>
          <a:lstStyle/>
          <a:p>
            <a:pPr algn="r"/>
            <a:r>
              <a:rPr lang="en-US" altLang="ja-JP" sz="1100" dirty="0"/>
              <a:t>(</a:t>
            </a:r>
            <a:r>
              <a:rPr lang="ja-JP" altLang="en-US" sz="1100" dirty="0"/>
              <a:t>国立がん研究センターがん登録サービス「がん登録・統計」より</a:t>
            </a:r>
            <a:r>
              <a:rPr lang="en-US" altLang="ja-JP" sz="1100" dirty="0"/>
              <a:t>)</a:t>
            </a:r>
            <a:endParaRPr lang="ja-JP" altLang="en-US" sz="1100" dirty="0"/>
          </a:p>
        </p:txBody>
      </p:sp>
      <p:sp>
        <p:nvSpPr>
          <p:cNvPr id="11" name="コンテンツ プレースホルダー 2">
            <a:extLst>
              <a:ext uri="{FF2B5EF4-FFF2-40B4-BE49-F238E27FC236}">
                <a16:creationId xmlns:a16="http://schemas.microsoft.com/office/drawing/2014/main" id="{3005EC43-7AED-4F37-86F2-8976F464BC11}"/>
              </a:ext>
            </a:extLst>
          </p:cNvPr>
          <p:cNvSpPr txBox="1">
            <a:spLocks/>
          </p:cNvSpPr>
          <p:nvPr/>
        </p:nvSpPr>
        <p:spPr>
          <a:xfrm>
            <a:off x="298301" y="608568"/>
            <a:ext cx="3584310" cy="633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2400" b="1" dirty="0">
                <a:solidFill>
                  <a:srgbClr val="0070C0"/>
                </a:solidFill>
              </a:rPr>
              <a:t>AYA</a:t>
            </a:r>
            <a:r>
              <a:rPr lang="ja-JP" altLang="en-US" sz="2400" b="1" dirty="0"/>
              <a:t>世代のがん種の内訳</a:t>
            </a:r>
            <a:endParaRPr lang="en-US" altLang="ja-JP" sz="2400" dirty="0"/>
          </a:p>
        </p:txBody>
      </p:sp>
      <p:sp>
        <p:nvSpPr>
          <p:cNvPr id="6" name="正方形/長方形 5">
            <a:extLst>
              <a:ext uri="{FF2B5EF4-FFF2-40B4-BE49-F238E27FC236}">
                <a16:creationId xmlns:a16="http://schemas.microsoft.com/office/drawing/2014/main" id="{A57E5ECF-0FC4-41D3-8BB1-AD3C8C65B281}"/>
              </a:ext>
            </a:extLst>
          </p:cNvPr>
          <p:cNvSpPr/>
          <p:nvPr/>
        </p:nvSpPr>
        <p:spPr>
          <a:xfrm>
            <a:off x="118916" y="151114"/>
            <a:ext cx="2000997" cy="300082"/>
          </a:xfrm>
          <a:prstGeom prst="rect">
            <a:avLst/>
          </a:prstGeom>
        </p:spPr>
        <p:txBody>
          <a:bodyPr wrap="none">
            <a:spAutoFit/>
          </a:bodyPr>
          <a:lstStyle/>
          <a:p>
            <a:r>
              <a:rPr lang="ja-JP" altLang="en-US" sz="1350" dirty="0"/>
              <a:t>～</a:t>
            </a:r>
            <a:r>
              <a:rPr lang="en-US" altLang="ja-JP" sz="1350" dirty="0"/>
              <a:t>AYA</a:t>
            </a:r>
            <a:r>
              <a:rPr lang="ja-JP" altLang="en-US" sz="1350" dirty="0"/>
              <a:t>世代のがん患者～</a:t>
            </a:r>
          </a:p>
        </p:txBody>
      </p:sp>
    </p:spTree>
    <p:extLst>
      <p:ext uri="{BB962C8B-B14F-4D97-AF65-F5344CB8AC3E}">
        <p14:creationId xmlns:p14="http://schemas.microsoft.com/office/powerpoint/2010/main" val="216549126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4973</TotalTime>
  <Words>2524</Words>
  <Application>Microsoft Office PowerPoint</Application>
  <PresentationFormat>画面に合わせる (4:3)</PresentationFormat>
  <Paragraphs>385</Paragraphs>
  <Slides>28</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28</vt:i4>
      </vt:variant>
    </vt:vector>
  </HeadingPairs>
  <TitlesOfParts>
    <vt:vector size="35" baseType="lpstr">
      <vt:lpstr>AR P丸ゴシック体E</vt:lpstr>
      <vt:lpstr>AR P明朝体U</vt:lpstr>
      <vt:lpstr>游ゴシック</vt:lpstr>
      <vt:lpstr>Arial</vt:lpstr>
      <vt:lpstr>Calibri</vt:lpstr>
      <vt:lpstr>Calibri Light</vt:lpstr>
      <vt:lpstr>Office テーマ</vt:lpstr>
      <vt:lpstr>在宅における 終末期･緩和期の作業療法</vt:lpstr>
      <vt:lpstr>本日の内容</vt:lpstr>
      <vt:lpstr>１.がんの在宅緩和ケアの特徴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～AYA世代の在宅がん患者を支える～</vt:lpstr>
      <vt:lpstr>PowerPoint プレゼンテーション</vt:lpstr>
      <vt:lpstr>PowerPoint プレゼンテーション</vt:lpstr>
      <vt:lpstr>２.末期がんへの理解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３.作業療法士は何ができるか</vt:lpstr>
      <vt:lpstr>「末期がん患者に対する作業療法士の関わり」</vt:lpstr>
      <vt:lpstr>PowerPoint プレゼンテーション</vt:lpstr>
      <vt:lpstr>４.事例紹介</vt:lpstr>
      <vt:lpstr>PowerPoint プレゼンテーション</vt:lpstr>
      <vt:lpstr>PowerPoint プレゼンテーション</vt:lpstr>
      <vt:lpstr>PowerPoint プレゼンテーション</vt:lpstr>
      <vt:lpstr>ご清聴 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在宅における 終末期･緩和期の作業療法</dc:title>
  <dc:creator>由希子 濱西</dc:creator>
  <cp:lastModifiedBy>motoko nara</cp:lastModifiedBy>
  <cp:revision>214</cp:revision>
  <cp:lastPrinted>2019-08-16T16:48:31Z</cp:lastPrinted>
  <dcterms:created xsi:type="dcterms:W3CDTF">2019-08-11T12:14:31Z</dcterms:created>
  <dcterms:modified xsi:type="dcterms:W3CDTF">2019-09-01T12:35:00Z</dcterms:modified>
</cp:coreProperties>
</file>